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61" r:id="rId4"/>
    <p:sldId id="262" r:id="rId5"/>
    <p:sldId id="263" r:id="rId6"/>
    <p:sldId id="264" r:id="rId7"/>
    <p:sldId id="333" r:id="rId8"/>
    <p:sldId id="338" r:id="rId9"/>
    <p:sldId id="334" r:id="rId10"/>
    <p:sldId id="335" r:id="rId11"/>
    <p:sldId id="265" r:id="rId12"/>
    <p:sldId id="336" r:id="rId13"/>
    <p:sldId id="337" r:id="rId14"/>
    <p:sldId id="269" r:id="rId15"/>
    <p:sldId id="268" r:id="rId16"/>
    <p:sldId id="3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Hudspeth" initials="LH" lastIdx="3" clrIdx="0">
    <p:extLst>
      <p:ext uri="{19B8F6BF-5375-455C-9EA6-DF929625EA0E}">
        <p15:presenceInfo xmlns:p15="http://schemas.microsoft.com/office/powerpoint/2012/main" userId="S::lisa_hudspeth@northsoundbho.org::3123dcdf-a5b2-4cf8-9123-7e58727e5d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ACC"/>
    <a:srgbClr val="E9F5F7"/>
    <a:srgbClr val="DF6C5C"/>
    <a:srgbClr val="2125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3096" autoAdjust="0"/>
  </p:normalViewPr>
  <p:slideViewPr>
    <p:cSldViewPr snapToGrid="0" snapToObjects="1">
      <p:cViewPr varScale="1">
        <p:scale>
          <a:sx n="108" d="100"/>
          <a:sy n="108" d="100"/>
        </p:scale>
        <p:origin x="3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14FB1-B15A-DC45-8995-12CB64B07F9A}" type="datetimeFigureOut">
              <a:rPr lang="en-US" smtClean="0"/>
              <a:t>5/13/2020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FA53A-FD61-5348-91E0-89CBAB155D17}" type="slidenum">
              <a:rPr lang="en-US" smtClean="0"/>
              <a:t>‹#›</a:t>
            </a:fld>
            <a:endParaRPr lang="en-US" dirty="0"/>
          </a:p>
        </p:txBody>
      </p:sp>
    </p:spTree>
    <p:extLst>
      <p:ext uri="{BB962C8B-B14F-4D97-AF65-F5344CB8AC3E}">
        <p14:creationId xmlns:p14="http://schemas.microsoft.com/office/powerpoint/2010/main" val="332092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9F5F7"/>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2C2F056-1EFE-2045-A698-3BFD013F8F41}"/>
              </a:ext>
            </a:extLst>
          </p:cNvPr>
          <p:cNvPicPr>
            <a:picLocks noChangeAspect="1"/>
          </p:cNvPicPr>
          <p:nvPr userDrawn="1"/>
        </p:nvPicPr>
        <p:blipFill>
          <a:blip r:embed="rId2"/>
          <a:stretch>
            <a:fillRect/>
          </a:stretch>
        </p:blipFill>
        <p:spPr>
          <a:xfrm>
            <a:off x="0" y="4250724"/>
            <a:ext cx="12192000" cy="2953264"/>
          </a:xfrm>
          <a:prstGeom prst="rect">
            <a:avLst/>
          </a:prstGeom>
        </p:spPr>
      </p:pic>
      <p:sp>
        <p:nvSpPr>
          <p:cNvPr id="2" name="Title 1">
            <a:extLst>
              <a:ext uri="{FF2B5EF4-FFF2-40B4-BE49-F238E27FC236}">
                <a16:creationId xmlns:a16="http://schemas.microsoft.com/office/drawing/2014/main" xmlns="" id="{307D8A30-85CA-AE49-BB0F-AC50E4A5FF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F64BE35-BA8A-C44D-97E8-4D733A5FB5B9}"/>
              </a:ext>
            </a:extLst>
          </p:cNvPr>
          <p:cNvSpPr>
            <a:spLocks noGrp="1"/>
          </p:cNvSpPr>
          <p:nvPr>
            <p:ph type="subTitle" idx="1"/>
          </p:nvPr>
        </p:nvSpPr>
        <p:spPr>
          <a:xfrm>
            <a:off x="1524000" y="4899475"/>
            <a:ext cx="9144000" cy="119240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74EF025-46E1-7D41-B5D3-F3610584B2AD}"/>
              </a:ext>
            </a:extLst>
          </p:cNvPr>
          <p:cNvSpPr>
            <a:spLocks noGrp="1"/>
          </p:cNvSpPr>
          <p:nvPr>
            <p:ph type="dt" sz="half" idx="10"/>
          </p:nvPr>
        </p:nvSpPr>
        <p:spPr/>
        <p:txBody>
          <a:bodyPr/>
          <a:lstStyle/>
          <a:p>
            <a:fld id="{6E6E3330-D44D-8E42-A344-9E06230FF809}" type="datetime1">
              <a:rPr lang="en-US" smtClean="0"/>
              <a:t>5/13/2020</a:t>
            </a:fld>
            <a:endParaRPr lang="en-US" dirty="0"/>
          </a:p>
        </p:txBody>
      </p:sp>
      <p:sp>
        <p:nvSpPr>
          <p:cNvPr id="5" name="Footer Placeholder 4">
            <a:extLst>
              <a:ext uri="{FF2B5EF4-FFF2-40B4-BE49-F238E27FC236}">
                <a16:creationId xmlns:a16="http://schemas.microsoft.com/office/drawing/2014/main" xmlns="" id="{BDDAE16E-B102-9D43-AC17-059265BF8F65}"/>
              </a:ext>
            </a:extLst>
          </p:cNvPr>
          <p:cNvSpPr>
            <a:spLocks noGrp="1"/>
          </p:cNvSpPr>
          <p:nvPr>
            <p:ph type="ftr" sz="quarter" idx="11"/>
          </p:nvPr>
        </p:nvSpPr>
        <p:spPr/>
        <p:txBody>
          <a:bodyPr/>
          <a:lstStyle/>
          <a:p>
            <a:r>
              <a:rPr lang="en-US" dirty="0"/>
              <a:t>www.nsbhaso.org</a:t>
            </a:r>
          </a:p>
        </p:txBody>
      </p:sp>
      <p:sp>
        <p:nvSpPr>
          <p:cNvPr id="6" name="Slide Number Placeholder 5">
            <a:extLst>
              <a:ext uri="{FF2B5EF4-FFF2-40B4-BE49-F238E27FC236}">
                <a16:creationId xmlns:a16="http://schemas.microsoft.com/office/drawing/2014/main" xmlns="" id="{5C05A74B-5FF4-D746-9FCC-426E0B8601E7}"/>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355981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AB3DDA-B585-AC4F-8686-94B693D4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A928DC9-6FC0-5743-A90F-9D272054A1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BD48626-B11B-504E-8397-1751030FC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680B75-62E1-1942-8C09-69CEC7512AFD}"/>
              </a:ext>
            </a:extLst>
          </p:cNvPr>
          <p:cNvSpPr>
            <a:spLocks noGrp="1"/>
          </p:cNvSpPr>
          <p:nvPr>
            <p:ph type="dt" sz="half" idx="10"/>
          </p:nvPr>
        </p:nvSpPr>
        <p:spPr/>
        <p:txBody>
          <a:bodyPr/>
          <a:lstStyle/>
          <a:p>
            <a:fld id="{AF099AAA-0230-0442-AC79-F0A03E47162B}" type="datetime1">
              <a:rPr lang="en-US" smtClean="0"/>
              <a:t>5/13/2020</a:t>
            </a:fld>
            <a:endParaRPr lang="en-US" dirty="0"/>
          </a:p>
        </p:txBody>
      </p:sp>
      <p:sp>
        <p:nvSpPr>
          <p:cNvPr id="6" name="Footer Placeholder 5">
            <a:extLst>
              <a:ext uri="{FF2B5EF4-FFF2-40B4-BE49-F238E27FC236}">
                <a16:creationId xmlns:a16="http://schemas.microsoft.com/office/drawing/2014/main" xmlns="" id="{DBCC27A6-057C-E249-8367-BA6539C27592}"/>
              </a:ext>
            </a:extLst>
          </p:cNvPr>
          <p:cNvSpPr>
            <a:spLocks noGrp="1"/>
          </p:cNvSpPr>
          <p:nvPr>
            <p:ph type="ftr" sz="quarter" idx="11"/>
          </p:nvPr>
        </p:nvSpPr>
        <p:spPr/>
        <p:txBody>
          <a:bodyPr/>
          <a:lstStyle/>
          <a:p>
            <a:r>
              <a:rPr lang="en-US" dirty="0"/>
              <a:t>www.nsbhaso.org</a:t>
            </a:r>
          </a:p>
        </p:txBody>
      </p:sp>
      <p:sp>
        <p:nvSpPr>
          <p:cNvPr id="7" name="Slide Number Placeholder 6">
            <a:extLst>
              <a:ext uri="{FF2B5EF4-FFF2-40B4-BE49-F238E27FC236}">
                <a16:creationId xmlns:a16="http://schemas.microsoft.com/office/drawing/2014/main" xmlns="" id="{96333B3F-260C-9D4D-BAAA-865796E90051}"/>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334193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67944-F70E-B248-8C8D-4309086D11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DA35EA6-58BF-404E-8F68-56501CA2EB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577B2A-F70D-F344-8A6E-B492A6C3D1F1}"/>
              </a:ext>
            </a:extLst>
          </p:cNvPr>
          <p:cNvSpPr>
            <a:spLocks noGrp="1"/>
          </p:cNvSpPr>
          <p:nvPr>
            <p:ph type="dt" sz="half" idx="10"/>
          </p:nvPr>
        </p:nvSpPr>
        <p:spPr/>
        <p:txBody>
          <a:bodyPr/>
          <a:lstStyle/>
          <a:p>
            <a:fld id="{B5D3DB15-6454-BB4C-B5C1-5721C079DAE5}" type="datetime1">
              <a:rPr lang="en-US" smtClean="0"/>
              <a:t>5/13/2020</a:t>
            </a:fld>
            <a:endParaRPr lang="en-US" dirty="0"/>
          </a:p>
        </p:txBody>
      </p:sp>
      <p:sp>
        <p:nvSpPr>
          <p:cNvPr id="5" name="Footer Placeholder 4">
            <a:extLst>
              <a:ext uri="{FF2B5EF4-FFF2-40B4-BE49-F238E27FC236}">
                <a16:creationId xmlns:a16="http://schemas.microsoft.com/office/drawing/2014/main" xmlns="" id="{A2E3E9EA-C814-264C-B6AA-CC3A98145BB8}"/>
              </a:ext>
            </a:extLst>
          </p:cNvPr>
          <p:cNvSpPr>
            <a:spLocks noGrp="1"/>
          </p:cNvSpPr>
          <p:nvPr>
            <p:ph type="ftr" sz="quarter" idx="11"/>
          </p:nvPr>
        </p:nvSpPr>
        <p:spPr/>
        <p:txBody>
          <a:bodyPr/>
          <a:lstStyle/>
          <a:p>
            <a:r>
              <a:rPr lang="en-US" dirty="0"/>
              <a:t>www.nsbhaso.org</a:t>
            </a:r>
          </a:p>
        </p:txBody>
      </p:sp>
      <p:sp>
        <p:nvSpPr>
          <p:cNvPr id="6" name="Slide Number Placeholder 5">
            <a:extLst>
              <a:ext uri="{FF2B5EF4-FFF2-40B4-BE49-F238E27FC236}">
                <a16:creationId xmlns:a16="http://schemas.microsoft.com/office/drawing/2014/main" xmlns="" id="{8F54CD83-C270-184C-A3CA-787B7FA37024}"/>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232663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3AB56F2-6DB2-F84B-A45E-2A555F70C1DA}"/>
              </a:ext>
            </a:extLst>
          </p:cNvPr>
          <p:cNvPicPr>
            <a:picLocks noChangeAspect="1"/>
          </p:cNvPicPr>
          <p:nvPr userDrawn="1"/>
        </p:nvPicPr>
        <p:blipFill>
          <a:blip r:embed="rId2"/>
          <a:stretch>
            <a:fillRect/>
          </a:stretch>
        </p:blipFill>
        <p:spPr>
          <a:xfrm rot="5400000" flipH="1" flipV="1">
            <a:off x="6776137" y="1442136"/>
            <a:ext cx="6858001" cy="3973724"/>
          </a:xfrm>
          <a:prstGeom prst="rect">
            <a:avLst/>
          </a:prstGeom>
        </p:spPr>
      </p:pic>
      <p:sp>
        <p:nvSpPr>
          <p:cNvPr id="2" name="Vertical Title 1">
            <a:extLst>
              <a:ext uri="{FF2B5EF4-FFF2-40B4-BE49-F238E27FC236}">
                <a16:creationId xmlns:a16="http://schemas.microsoft.com/office/drawing/2014/main" xmlns="" id="{C86B10B2-F8C6-3446-AAF0-06D22E09C4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8D2D862-1CA9-EF4D-84CF-F4E465710C85}"/>
              </a:ext>
            </a:extLst>
          </p:cNvPr>
          <p:cNvSpPr>
            <a:spLocks noGrp="1"/>
          </p:cNvSpPr>
          <p:nvPr>
            <p:ph type="body" orient="vert" idx="1"/>
          </p:nvPr>
        </p:nvSpPr>
        <p:spPr>
          <a:xfrm>
            <a:off x="838200" y="365125"/>
            <a:ext cx="7048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160C76-6DC0-1948-98DC-008B15533232}"/>
              </a:ext>
            </a:extLst>
          </p:cNvPr>
          <p:cNvSpPr>
            <a:spLocks noGrp="1"/>
          </p:cNvSpPr>
          <p:nvPr>
            <p:ph type="dt" sz="half" idx="10"/>
          </p:nvPr>
        </p:nvSpPr>
        <p:spPr/>
        <p:txBody>
          <a:bodyPr/>
          <a:lstStyle/>
          <a:p>
            <a:fld id="{21266A63-C819-CF4D-B048-16DED35359CF}" type="datetime1">
              <a:rPr lang="en-US" smtClean="0"/>
              <a:t>5/13/2020</a:t>
            </a:fld>
            <a:endParaRPr lang="en-US" dirty="0"/>
          </a:p>
        </p:txBody>
      </p:sp>
      <p:sp>
        <p:nvSpPr>
          <p:cNvPr id="5" name="Footer Placeholder 4">
            <a:extLst>
              <a:ext uri="{FF2B5EF4-FFF2-40B4-BE49-F238E27FC236}">
                <a16:creationId xmlns:a16="http://schemas.microsoft.com/office/drawing/2014/main" xmlns="" id="{2CFF19A6-56DC-3140-9AAF-BDF9A0DEE8DC}"/>
              </a:ext>
            </a:extLst>
          </p:cNvPr>
          <p:cNvSpPr>
            <a:spLocks noGrp="1"/>
          </p:cNvSpPr>
          <p:nvPr>
            <p:ph type="ftr" sz="quarter" idx="11"/>
          </p:nvPr>
        </p:nvSpPr>
        <p:spPr/>
        <p:txBody>
          <a:bodyPr/>
          <a:lstStyle/>
          <a:p>
            <a:r>
              <a:rPr lang="en-US" dirty="0"/>
              <a:t>www.nsbhaso.org</a:t>
            </a:r>
          </a:p>
        </p:txBody>
      </p:sp>
      <p:sp>
        <p:nvSpPr>
          <p:cNvPr id="6" name="Slide Number Placeholder 5">
            <a:extLst>
              <a:ext uri="{FF2B5EF4-FFF2-40B4-BE49-F238E27FC236}">
                <a16:creationId xmlns:a16="http://schemas.microsoft.com/office/drawing/2014/main" xmlns="" id="{A67519FA-07B1-224D-8D71-7C1748BD4C2F}"/>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102971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D1693-0C11-2746-8A29-FB0DC6925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CD4F02-7F62-574B-AD50-2FA6C8A607A5}"/>
              </a:ext>
            </a:extLst>
          </p:cNvPr>
          <p:cNvSpPr>
            <a:spLocks noGrp="1"/>
          </p:cNvSpPr>
          <p:nvPr>
            <p:ph idx="1"/>
          </p:nvPr>
        </p:nvSpPr>
        <p:spPr>
          <a:xfrm>
            <a:off x="838200" y="2294021"/>
            <a:ext cx="10515600" cy="3882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6B03B5-139C-AC4D-8129-C79D4CFAD141}"/>
              </a:ext>
            </a:extLst>
          </p:cNvPr>
          <p:cNvSpPr>
            <a:spLocks noGrp="1"/>
          </p:cNvSpPr>
          <p:nvPr>
            <p:ph type="dt" sz="half" idx="10"/>
          </p:nvPr>
        </p:nvSpPr>
        <p:spPr/>
        <p:txBody>
          <a:bodyPr/>
          <a:lstStyle/>
          <a:p>
            <a:fld id="{F2B9A651-A5A4-F34B-AB26-AA989524D1DD}" type="datetime1">
              <a:rPr lang="en-US" smtClean="0"/>
              <a:t>5/13/2020</a:t>
            </a:fld>
            <a:endParaRPr lang="en-US" dirty="0"/>
          </a:p>
        </p:txBody>
      </p:sp>
      <p:sp>
        <p:nvSpPr>
          <p:cNvPr id="5" name="Footer Placeholder 4">
            <a:extLst>
              <a:ext uri="{FF2B5EF4-FFF2-40B4-BE49-F238E27FC236}">
                <a16:creationId xmlns:a16="http://schemas.microsoft.com/office/drawing/2014/main" xmlns="" id="{FFE92C0F-6F7D-6D49-9C92-FA6ABB0B1C5A}"/>
              </a:ext>
            </a:extLst>
          </p:cNvPr>
          <p:cNvSpPr>
            <a:spLocks noGrp="1"/>
          </p:cNvSpPr>
          <p:nvPr>
            <p:ph type="ftr" sz="quarter" idx="11"/>
          </p:nvPr>
        </p:nvSpPr>
        <p:spPr/>
        <p:txBody>
          <a:bodyPr/>
          <a:lstStyle/>
          <a:p>
            <a:r>
              <a:rPr lang="en-US" dirty="0"/>
              <a:t>www.nsbhaso.org</a:t>
            </a:r>
          </a:p>
        </p:txBody>
      </p:sp>
      <p:sp>
        <p:nvSpPr>
          <p:cNvPr id="6" name="Slide Number Placeholder 5">
            <a:extLst>
              <a:ext uri="{FF2B5EF4-FFF2-40B4-BE49-F238E27FC236}">
                <a16:creationId xmlns:a16="http://schemas.microsoft.com/office/drawing/2014/main" xmlns="" id="{9F7F7309-561A-E143-9D9B-48002F337BFE}"/>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386499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E9F5F7"/>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0A74CF71-FDE4-6246-A257-315900ECA109}"/>
              </a:ext>
            </a:extLst>
          </p:cNvPr>
          <p:cNvPicPr>
            <a:picLocks noChangeAspect="1"/>
          </p:cNvPicPr>
          <p:nvPr userDrawn="1"/>
        </p:nvPicPr>
        <p:blipFill>
          <a:blip r:embed="rId2"/>
          <a:stretch>
            <a:fillRect/>
          </a:stretch>
        </p:blipFill>
        <p:spPr>
          <a:xfrm>
            <a:off x="0" y="6089650"/>
            <a:ext cx="12192000" cy="768350"/>
          </a:xfrm>
          <a:prstGeom prst="rect">
            <a:avLst/>
          </a:prstGeom>
          <a:effectLst/>
        </p:spPr>
      </p:pic>
      <p:sp>
        <p:nvSpPr>
          <p:cNvPr id="2" name="Title 1">
            <a:extLst>
              <a:ext uri="{FF2B5EF4-FFF2-40B4-BE49-F238E27FC236}">
                <a16:creationId xmlns:a16="http://schemas.microsoft.com/office/drawing/2014/main" xmlns="" id="{620224E6-E3E2-DC46-A830-CA2E907148B1}"/>
              </a:ext>
            </a:extLst>
          </p:cNvPr>
          <p:cNvSpPr>
            <a:spLocks noGrp="1"/>
          </p:cNvSpPr>
          <p:nvPr>
            <p:ph type="title"/>
          </p:nvPr>
        </p:nvSpPr>
        <p:spPr>
          <a:xfrm>
            <a:off x="838200" y="1709738"/>
            <a:ext cx="10515600" cy="2998453"/>
          </a:xfrm>
        </p:spPr>
        <p:txBody>
          <a:bodyPr anchor="b"/>
          <a:lstStyle>
            <a:lvl1pPr algn="l">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5D31CB77-9EB1-EC44-899E-BBDEC0E0FB18}"/>
              </a:ext>
            </a:extLst>
          </p:cNvPr>
          <p:cNvSpPr>
            <a:spLocks noGrp="1"/>
          </p:cNvSpPr>
          <p:nvPr>
            <p:ph type="body" idx="1"/>
          </p:nvPr>
        </p:nvSpPr>
        <p:spPr>
          <a:xfrm>
            <a:off x="838200" y="4844716"/>
            <a:ext cx="10509250" cy="1244934"/>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B062B370-2940-B548-98BE-44F65414AE25}"/>
              </a:ext>
            </a:extLst>
          </p:cNvPr>
          <p:cNvSpPr>
            <a:spLocks noGrp="1"/>
          </p:cNvSpPr>
          <p:nvPr>
            <p:ph type="dt" sz="half" idx="10"/>
          </p:nvPr>
        </p:nvSpPr>
        <p:spPr/>
        <p:txBody>
          <a:bodyPr/>
          <a:lstStyle/>
          <a:p>
            <a:fld id="{267B8204-991A-1A4E-9907-9105F36CDD72}" type="datetime1">
              <a:rPr lang="en-US" smtClean="0"/>
              <a:t>5/13/2020</a:t>
            </a:fld>
            <a:endParaRPr lang="en-US" dirty="0"/>
          </a:p>
        </p:txBody>
      </p:sp>
      <p:sp>
        <p:nvSpPr>
          <p:cNvPr id="5" name="Footer Placeholder 4">
            <a:extLst>
              <a:ext uri="{FF2B5EF4-FFF2-40B4-BE49-F238E27FC236}">
                <a16:creationId xmlns:a16="http://schemas.microsoft.com/office/drawing/2014/main" xmlns="" id="{F29CC452-FB89-CE4E-99AA-736A73B6FB80}"/>
              </a:ext>
            </a:extLst>
          </p:cNvPr>
          <p:cNvSpPr>
            <a:spLocks noGrp="1"/>
          </p:cNvSpPr>
          <p:nvPr>
            <p:ph type="ftr" sz="quarter" idx="11"/>
          </p:nvPr>
        </p:nvSpPr>
        <p:spPr/>
        <p:txBody>
          <a:bodyPr/>
          <a:lstStyle/>
          <a:p>
            <a:r>
              <a:rPr lang="en-US" dirty="0"/>
              <a:t>www.nsbhaso.org</a:t>
            </a:r>
          </a:p>
        </p:txBody>
      </p:sp>
      <p:sp>
        <p:nvSpPr>
          <p:cNvPr id="6" name="Slide Number Placeholder 5">
            <a:extLst>
              <a:ext uri="{FF2B5EF4-FFF2-40B4-BE49-F238E27FC236}">
                <a16:creationId xmlns:a16="http://schemas.microsoft.com/office/drawing/2014/main" xmlns="" id="{355C7459-9084-E044-9A7C-B1C9AFC73C9A}"/>
              </a:ext>
            </a:extLst>
          </p:cNvPr>
          <p:cNvSpPr>
            <a:spLocks noGrp="1"/>
          </p:cNvSpPr>
          <p:nvPr>
            <p:ph type="sldNum" sz="quarter" idx="12"/>
          </p:nvPr>
        </p:nvSpPr>
        <p:spPr/>
        <p:txBody>
          <a:bodyPr/>
          <a:lstStyle/>
          <a:p>
            <a:fld id="{4939EAEB-4088-5F4F-8EB0-D4DB9DDABC00}" type="slidenum">
              <a:rPr lang="en-US" smtClean="0"/>
              <a:t>‹#›</a:t>
            </a:fld>
            <a:endParaRPr lang="en-US" dirty="0"/>
          </a:p>
        </p:txBody>
      </p:sp>
      <p:pic>
        <p:nvPicPr>
          <p:cNvPr id="14" name="Picture 13">
            <a:extLst>
              <a:ext uri="{FF2B5EF4-FFF2-40B4-BE49-F238E27FC236}">
                <a16:creationId xmlns:a16="http://schemas.microsoft.com/office/drawing/2014/main" xmlns="" id="{D7F5AF8F-966E-2E40-8122-245D831B5B49}"/>
              </a:ext>
            </a:extLst>
          </p:cNvPr>
          <p:cNvPicPr>
            <a:picLocks noChangeAspect="1"/>
          </p:cNvPicPr>
          <p:nvPr userDrawn="1"/>
        </p:nvPicPr>
        <p:blipFill>
          <a:blip r:embed="rId3"/>
          <a:stretch>
            <a:fillRect/>
          </a:stretch>
        </p:blipFill>
        <p:spPr>
          <a:xfrm>
            <a:off x="998620" y="848427"/>
            <a:ext cx="1634015" cy="1381726"/>
          </a:xfrm>
          <a:prstGeom prst="rect">
            <a:avLst/>
          </a:prstGeom>
        </p:spPr>
      </p:pic>
    </p:spTree>
    <p:extLst>
      <p:ext uri="{BB962C8B-B14F-4D97-AF65-F5344CB8AC3E}">
        <p14:creationId xmlns:p14="http://schemas.microsoft.com/office/powerpoint/2010/main" val="181389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rgbClr val="E9F5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C637C6E3-9AD1-8143-89B0-AD4CE89D2B34}"/>
              </a:ext>
            </a:extLst>
          </p:cNvPr>
          <p:cNvPicPr>
            <a:picLocks noChangeAspect="1"/>
          </p:cNvPicPr>
          <p:nvPr userDrawn="1"/>
        </p:nvPicPr>
        <p:blipFill>
          <a:blip r:embed="rId2"/>
          <a:stretch>
            <a:fillRect/>
          </a:stretch>
        </p:blipFill>
        <p:spPr>
          <a:xfrm>
            <a:off x="0" y="5903495"/>
            <a:ext cx="12192000" cy="954505"/>
          </a:xfrm>
          <a:prstGeom prst="rect">
            <a:avLst/>
          </a:prstGeom>
        </p:spPr>
      </p:pic>
      <p:sp>
        <p:nvSpPr>
          <p:cNvPr id="2" name="Title 1">
            <a:extLst>
              <a:ext uri="{FF2B5EF4-FFF2-40B4-BE49-F238E27FC236}">
                <a16:creationId xmlns:a16="http://schemas.microsoft.com/office/drawing/2014/main" xmlns="" id="{620224E6-E3E2-DC46-A830-CA2E907148B1}"/>
              </a:ext>
            </a:extLst>
          </p:cNvPr>
          <p:cNvSpPr>
            <a:spLocks noGrp="1"/>
          </p:cNvSpPr>
          <p:nvPr>
            <p:ph type="title" hasCustomPrompt="1"/>
          </p:nvPr>
        </p:nvSpPr>
        <p:spPr>
          <a:xfrm>
            <a:off x="831850" y="1709738"/>
            <a:ext cx="10521950" cy="2852737"/>
          </a:xfrm>
        </p:spPr>
        <p:txBody>
          <a:bodyPr anchor="b"/>
          <a:lstStyle>
            <a:lvl1pPr algn="l">
              <a:defRPr sz="6000"/>
            </a:lvl1pPr>
          </a:lstStyle>
          <a:p>
            <a:r>
              <a:rPr lang="en-US" dirty="0"/>
              <a:t>Section title style</a:t>
            </a:r>
          </a:p>
        </p:txBody>
      </p:sp>
      <p:sp>
        <p:nvSpPr>
          <p:cNvPr id="3" name="Text Placeholder 2">
            <a:extLst>
              <a:ext uri="{FF2B5EF4-FFF2-40B4-BE49-F238E27FC236}">
                <a16:creationId xmlns:a16="http://schemas.microsoft.com/office/drawing/2014/main" xmlns="" id="{5D31CB77-9EB1-EC44-899E-BBDEC0E0FB18}"/>
              </a:ext>
            </a:extLst>
          </p:cNvPr>
          <p:cNvSpPr>
            <a:spLocks noGrp="1"/>
          </p:cNvSpPr>
          <p:nvPr>
            <p:ph type="body" idx="1"/>
          </p:nvPr>
        </p:nvSpPr>
        <p:spPr>
          <a:xfrm>
            <a:off x="831850" y="4589463"/>
            <a:ext cx="10521950"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062B370-2940-B548-98BE-44F65414AE25}"/>
              </a:ext>
            </a:extLst>
          </p:cNvPr>
          <p:cNvSpPr>
            <a:spLocks noGrp="1"/>
          </p:cNvSpPr>
          <p:nvPr>
            <p:ph type="dt" sz="half" idx="10"/>
          </p:nvPr>
        </p:nvSpPr>
        <p:spPr/>
        <p:txBody>
          <a:bodyPr/>
          <a:lstStyle/>
          <a:p>
            <a:fld id="{D2C46BAD-E2D3-4345-9DD5-C39EEFCD470C}" type="datetime1">
              <a:rPr lang="en-US" smtClean="0"/>
              <a:t>5/13/2020</a:t>
            </a:fld>
            <a:endParaRPr lang="en-US" dirty="0"/>
          </a:p>
        </p:txBody>
      </p:sp>
      <p:sp>
        <p:nvSpPr>
          <p:cNvPr id="5" name="Footer Placeholder 4">
            <a:extLst>
              <a:ext uri="{FF2B5EF4-FFF2-40B4-BE49-F238E27FC236}">
                <a16:creationId xmlns:a16="http://schemas.microsoft.com/office/drawing/2014/main" xmlns="" id="{F29CC452-FB89-CE4E-99AA-736A73B6FB80}"/>
              </a:ext>
            </a:extLst>
          </p:cNvPr>
          <p:cNvSpPr>
            <a:spLocks noGrp="1"/>
          </p:cNvSpPr>
          <p:nvPr>
            <p:ph type="ftr" sz="quarter" idx="11"/>
          </p:nvPr>
        </p:nvSpPr>
        <p:spPr/>
        <p:txBody>
          <a:bodyPr/>
          <a:lstStyle/>
          <a:p>
            <a:r>
              <a:rPr lang="en-US" dirty="0"/>
              <a:t>www.nsbhaso.org</a:t>
            </a:r>
          </a:p>
        </p:txBody>
      </p:sp>
      <p:sp>
        <p:nvSpPr>
          <p:cNvPr id="6" name="Slide Number Placeholder 5">
            <a:extLst>
              <a:ext uri="{FF2B5EF4-FFF2-40B4-BE49-F238E27FC236}">
                <a16:creationId xmlns:a16="http://schemas.microsoft.com/office/drawing/2014/main" xmlns="" id="{355C7459-9084-E044-9A7C-B1C9AFC73C9A}"/>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193844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81812-9F94-1049-8612-03DD02B70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7A9D2B-AA07-EC4B-A5E5-8D9C8AEE3A0A}"/>
              </a:ext>
            </a:extLst>
          </p:cNvPr>
          <p:cNvSpPr>
            <a:spLocks noGrp="1"/>
          </p:cNvSpPr>
          <p:nvPr>
            <p:ph sz="half" idx="1"/>
          </p:nvPr>
        </p:nvSpPr>
        <p:spPr>
          <a:xfrm>
            <a:off x="838200" y="2326105"/>
            <a:ext cx="5181600" cy="385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B57A9EB-B47C-974E-B941-8E456106C64F}"/>
              </a:ext>
            </a:extLst>
          </p:cNvPr>
          <p:cNvSpPr>
            <a:spLocks noGrp="1"/>
          </p:cNvSpPr>
          <p:nvPr>
            <p:ph sz="half" idx="2"/>
          </p:nvPr>
        </p:nvSpPr>
        <p:spPr>
          <a:xfrm>
            <a:off x="6172200" y="2326105"/>
            <a:ext cx="5181600" cy="385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A6A6CB9-0047-E54D-8D18-63B990911050}"/>
              </a:ext>
            </a:extLst>
          </p:cNvPr>
          <p:cNvSpPr>
            <a:spLocks noGrp="1"/>
          </p:cNvSpPr>
          <p:nvPr>
            <p:ph type="dt" sz="half" idx="10"/>
          </p:nvPr>
        </p:nvSpPr>
        <p:spPr/>
        <p:txBody>
          <a:bodyPr/>
          <a:lstStyle>
            <a:lvl1pPr>
              <a:defRPr b="0" i="0">
                <a:latin typeface="Domine" panose="02040503040403060204" pitchFamily="18" charset="0"/>
              </a:defRPr>
            </a:lvl1pPr>
          </a:lstStyle>
          <a:p>
            <a:fld id="{EE4DFFE1-DBF6-4F40-9383-860DA2C14D2F}" type="datetime1">
              <a:rPr lang="en-US" smtClean="0"/>
              <a:t>5/13/2020</a:t>
            </a:fld>
            <a:endParaRPr lang="en-US" dirty="0"/>
          </a:p>
        </p:txBody>
      </p:sp>
      <p:sp>
        <p:nvSpPr>
          <p:cNvPr id="6" name="Footer Placeholder 5">
            <a:extLst>
              <a:ext uri="{FF2B5EF4-FFF2-40B4-BE49-F238E27FC236}">
                <a16:creationId xmlns:a16="http://schemas.microsoft.com/office/drawing/2014/main" xmlns="" id="{9259FCD4-4685-DC4C-93A4-7F6C4D2F7C52}"/>
              </a:ext>
            </a:extLst>
          </p:cNvPr>
          <p:cNvSpPr>
            <a:spLocks noGrp="1"/>
          </p:cNvSpPr>
          <p:nvPr>
            <p:ph type="ftr" sz="quarter" idx="11"/>
          </p:nvPr>
        </p:nvSpPr>
        <p:spPr/>
        <p:txBody>
          <a:bodyPr/>
          <a:lstStyle>
            <a:lvl1pPr>
              <a:defRPr b="0" i="0">
                <a:latin typeface="Domine" panose="02040503040403060204" pitchFamily="18" charset="0"/>
              </a:defRPr>
            </a:lvl1pPr>
          </a:lstStyle>
          <a:p>
            <a:r>
              <a:rPr lang="en-US" dirty="0"/>
              <a:t>www.nsbhaso.org</a:t>
            </a:r>
          </a:p>
        </p:txBody>
      </p:sp>
      <p:sp>
        <p:nvSpPr>
          <p:cNvPr id="7" name="Slide Number Placeholder 6">
            <a:extLst>
              <a:ext uri="{FF2B5EF4-FFF2-40B4-BE49-F238E27FC236}">
                <a16:creationId xmlns:a16="http://schemas.microsoft.com/office/drawing/2014/main" xmlns="" id="{F1B81C55-2BD7-B246-9A62-079DDB1E422E}"/>
              </a:ext>
            </a:extLst>
          </p:cNvPr>
          <p:cNvSpPr>
            <a:spLocks noGrp="1"/>
          </p:cNvSpPr>
          <p:nvPr>
            <p:ph type="sldNum" sz="quarter" idx="12"/>
          </p:nvPr>
        </p:nvSpPr>
        <p:spPr/>
        <p:txBody>
          <a:bodyPr/>
          <a:lstStyle>
            <a:lvl1pPr>
              <a:defRPr b="0" i="0">
                <a:latin typeface="Domine" panose="02040503040403060204" pitchFamily="18" charset="0"/>
              </a:defRPr>
            </a:lvl1pPr>
          </a:lstStyle>
          <a:p>
            <a:fld id="{4939EAEB-4088-5F4F-8EB0-D4DB9DDABC00}" type="slidenum">
              <a:rPr lang="en-US" smtClean="0"/>
              <a:pPr/>
              <a:t>‹#›</a:t>
            </a:fld>
            <a:endParaRPr lang="en-US" dirty="0"/>
          </a:p>
        </p:txBody>
      </p:sp>
    </p:spTree>
    <p:extLst>
      <p:ext uri="{BB962C8B-B14F-4D97-AF65-F5344CB8AC3E}">
        <p14:creationId xmlns:p14="http://schemas.microsoft.com/office/powerpoint/2010/main" val="327901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FFE7A-9CE1-9948-9E3A-762A84368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E60F7A2-3B37-DA4C-8290-E8A7EE2AFCEA}"/>
              </a:ext>
            </a:extLst>
          </p:cNvPr>
          <p:cNvSpPr>
            <a:spLocks noGrp="1"/>
          </p:cNvSpPr>
          <p:nvPr>
            <p:ph type="body" idx="1"/>
          </p:nvPr>
        </p:nvSpPr>
        <p:spPr>
          <a:xfrm>
            <a:off x="839788" y="2205122"/>
            <a:ext cx="5157787" cy="823912"/>
          </a:xfrm>
        </p:spPr>
        <p:txBody>
          <a:bodyPr anchor="b"/>
          <a:lstStyle>
            <a:lvl1pPr marL="0" indent="0">
              <a:buNone/>
              <a:defRPr sz="2400" b="0" i="0">
                <a:latin typeface="Work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E4CE2C16-9C46-D948-92A5-582E7844CCC5}"/>
              </a:ext>
            </a:extLst>
          </p:cNvPr>
          <p:cNvSpPr>
            <a:spLocks noGrp="1"/>
          </p:cNvSpPr>
          <p:nvPr>
            <p:ph sz="half" idx="2"/>
          </p:nvPr>
        </p:nvSpPr>
        <p:spPr>
          <a:xfrm>
            <a:off x="839788" y="3029034"/>
            <a:ext cx="5157787" cy="3684588"/>
          </a:xfrm>
        </p:spPr>
        <p:txBody>
          <a:bodyPr/>
          <a:lstStyle>
            <a:lvl1pPr>
              <a:defRPr b="0" i="0">
                <a:latin typeface="Work Sans Light" pitchFamily="2" charset="77"/>
              </a:defRPr>
            </a:lvl1pPr>
            <a:lvl2pPr>
              <a:defRPr b="0" i="0">
                <a:latin typeface="Work Sans Light" pitchFamily="2" charset="77"/>
              </a:defRPr>
            </a:lvl2pPr>
            <a:lvl3pPr>
              <a:defRPr b="0" i="0">
                <a:latin typeface="Work Sans Light" pitchFamily="2" charset="77"/>
              </a:defRPr>
            </a:lvl3pPr>
            <a:lvl4pPr>
              <a:defRPr b="0" i="0">
                <a:latin typeface="Work Sans Light" pitchFamily="2" charset="77"/>
              </a:defRPr>
            </a:lvl4pPr>
            <a:lvl5pPr>
              <a:defRPr b="0" i="0">
                <a:latin typeface="Work Sans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01550AF-055E-904B-B841-A3CBA01FF180}"/>
              </a:ext>
            </a:extLst>
          </p:cNvPr>
          <p:cNvSpPr>
            <a:spLocks noGrp="1"/>
          </p:cNvSpPr>
          <p:nvPr>
            <p:ph type="body" sz="quarter" idx="3"/>
          </p:nvPr>
        </p:nvSpPr>
        <p:spPr>
          <a:xfrm>
            <a:off x="6172200" y="2205122"/>
            <a:ext cx="5183188" cy="823912"/>
          </a:xfrm>
        </p:spPr>
        <p:txBody>
          <a:bodyPr anchor="b"/>
          <a:lstStyle>
            <a:lvl1pPr marL="0" indent="0">
              <a:buNone/>
              <a:defRPr sz="2400" b="0" i="0">
                <a:latin typeface="Work San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C08763-50E4-494E-A042-F18121841C10}"/>
              </a:ext>
            </a:extLst>
          </p:cNvPr>
          <p:cNvSpPr>
            <a:spLocks noGrp="1"/>
          </p:cNvSpPr>
          <p:nvPr>
            <p:ph sz="quarter" idx="4"/>
          </p:nvPr>
        </p:nvSpPr>
        <p:spPr>
          <a:xfrm>
            <a:off x="6172200" y="3029034"/>
            <a:ext cx="5183188" cy="3684588"/>
          </a:xfrm>
        </p:spPr>
        <p:txBody>
          <a:bodyPr/>
          <a:lstStyle>
            <a:lvl1pPr>
              <a:defRPr b="0" i="0">
                <a:latin typeface="Work Sans Light" pitchFamily="2" charset="77"/>
              </a:defRPr>
            </a:lvl1pPr>
            <a:lvl2pPr>
              <a:defRPr b="0" i="0">
                <a:latin typeface="Work Sans Light" pitchFamily="2" charset="77"/>
              </a:defRPr>
            </a:lvl2pPr>
            <a:lvl3pPr>
              <a:defRPr b="0" i="0">
                <a:latin typeface="Work Sans Light" pitchFamily="2" charset="77"/>
              </a:defRPr>
            </a:lvl3pPr>
            <a:lvl4pPr>
              <a:defRPr b="0" i="0">
                <a:latin typeface="Work Sans Light" pitchFamily="2" charset="77"/>
              </a:defRPr>
            </a:lvl4pPr>
            <a:lvl5pPr>
              <a:defRPr b="0" i="0">
                <a:latin typeface="Work Sans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627F913-6B31-1147-A60E-DF2B369DF2D3}"/>
              </a:ext>
            </a:extLst>
          </p:cNvPr>
          <p:cNvSpPr>
            <a:spLocks noGrp="1"/>
          </p:cNvSpPr>
          <p:nvPr>
            <p:ph type="dt" sz="half" idx="10"/>
          </p:nvPr>
        </p:nvSpPr>
        <p:spPr/>
        <p:txBody>
          <a:bodyPr/>
          <a:lstStyle/>
          <a:p>
            <a:fld id="{B4BDF045-3882-AA4D-903B-BD35DA2F2D7F}" type="datetime1">
              <a:rPr lang="en-US" smtClean="0"/>
              <a:t>5/13/2020</a:t>
            </a:fld>
            <a:endParaRPr lang="en-US" dirty="0"/>
          </a:p>
        </p:txBody>
      </p:sp>
      <p:sp>
        <p:nvSpPr>
          <p:cNvPr id="8" name="Footer Placeholder 7">
            <a:extLst>
              <a:ext uri="{FF2B5EF4-FFF2-40B4-BE49-F238E27FC236}">
                <a16:creationId xmlns:a16="http://schemas.microsoft.com/office/drawing/2014/main" xmlns="" id="{E3AE8F90-5EED-6B4A-901D-2C1E906FA63A}"/>
              </a:ext>
            </a:extLst>
          </p:cNvPr>
          <p:cNvSpPr>
            <a:spLocks noGrp="1"/>
          </p:cNvSpPr>
          <p:nvPr>
            <p:ph type="ftr" sz="quarter" idx="11"/>
          </p:nvPr>
        </p:nvSpPr>
        <p:spPr/>
        <p:txBody>
          <a:bodyPr/>
          <a:lstStyle/>
          <a:p>
            <a:r>
              <a:rPr lang="en-US" dirty="0"/>
              <a:t>www.nsbhaso.org</a:t>
            </a:r>
          </a:p>
        </p:txBody>
      </p:sp>
      <p:sp>
        <p:nvSpPr>
          <p:cNvPr id="9" name="Slide Number Placeholder 8">
            <a:extLst>
              <a:ext uri="{FF2B5EF4-FFF2-40B4-BE49-F238E27FC236}">
                <a16:creationId xmlns:a16="http://schemas.microsoft.com/office/drawing/2014/main" xmlns="" id="{31A0F0D4-5B41-EA4A-9169-2452F1D7410F}"/>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277741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642A2-5F56-0248-8418-EF4FD8EAB8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352478-E4C9-DB4D-8111-DFE9ED14B1DE}"/>
              </a:ext>
            </a:extLst>
          </p:cNvPr>
          <p:cNvSpPr>
            <a:spLocks noGrp="1"/>
          </p:cNvSpPr>
          <p:nvPr>
            <p:ph type="dt" sz="half" idx="10"/>
          </p:nvPr>
        </p:nvSpPr>
        <p:spPr/>
        <p:txBody>
          <a:bodyPr/>
          <a:lstStyle/>
          <a:p>
            <a:fld id="{58D4CC1D-0664-D44B-961A-42EF693B9FDD}" type="datetime1">
              <a:rPr lang="en-US" smtClean="0"/>
              <a:t>5/13/2020</a:t>
            </a:fld>
            <a:endParaRPr lang="en-US" dirty="0"/>
          </a:p>
        </p:txBody>
      </p:sp>
      <p:sp>
        <p:nvSpPr>
          <p:cNvPr id="4" name="Footer Placeholder 3">
            <a:extLst>
              <a:ext uri="{FF2B5EF4-FFF2-40B4-BE49-F238E27FC236}">
                <a16:creationId xmlns:a16="http://schemas.microsoft.com/office/drawing/2014/main" xmlns="" id="{D8ABC6F7-1D4B-2A43-9AD6-BD74152A57D6}"/>
              </a:ext>
            </a:extLst>
          </p:cNvPr>
          <p:cNvSpPr>
            <a:spLocks noGrp="1"/>
          </p:cNvSpPr>
          <p:nvPr>
            <p:ph type="ftr" sz="quarter" idx="11"/>
          </p:nvPr>
        </p:nvSpPr>
        <p:spPr/>
        <p:txBody>
          <a:bodyPr/>
          <a:lstStyle/>
          <a:p>
            <a:r>
              <a:rPr lang="en-US" dirty="0"/>
              <a:t>www.nsbhaso.org</a:t>
            </a:r>
          </a:p>
        </p:txBody>
      </p:sp>
      <p:sp>
        <p:nvSpPr>
          <p:cNvPr id="5" name="Slide Number Placeholder 4">
            <a:extLst>
              <a:ext uri="{FF2B5EF4-FFF2-40B4-BE49-F238E27FC236}">
                <a16:creationId xmlns:a16="http://schemas.microsoft.com/office/drawing/2014/main" xmlns="" id="{56193024-164A-024F-8A5A-04A878B68A8C}"/>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219034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E9F5F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C17D627-49AD-D241-BD03-9CC62248440E}"/>
              </a:ext>
            </a:extLst>
          </p:cNvPr>
          <p:cNvPicPr>
            <a:picLocks noChangeAspect="1"/>
          </p:cNvPicPr>
          <p:nvPr userDrawn="1"/>
        </p:nvPicPr>
        <p:blipFill>
          <a:blip r:embed="rId2"/>
          <a:stretch>
            <a:fillRect/>
          </a:stretch>
        </p:blipFill>
        <p:spPr>
          <a:xfrm>
            <a:off x="0" y="5696465"/>
            <a:ext cx="12192000" cy="2953264"/>
          </a:xfrm>
          <a:prstGeom prst="rect">
            <a:avLst/>
          </a:prstGeom>
        </p:spPr>
      </p:pic>
      <p:sp>
        <p:nvSpPr>
          <p:cNvPr id="2" name="Date Placeholder 1">
            <a:extLst>
              <a:ext uri="{FF2B5EF4-FFF2-40B4-BE49-F238E27FC236}">
                <a16:creationId xmlns:a16="http://schemas.microsoft.com/office/drawing/2014/main" xmlns="" id="{55E3099D-D1B1-E94A-B813-FA6E2BB14730}"/>
              </a:ext>
            </a:extLst>
          </p:cNvPr>
          <p:cNvSpPr>
            <a:spLocks noGrp="1"/>
          </p:cNvSpPr>
          <p:nvPr>
            <p:ph type="dt" sz="half" idx="10"/>
          </p:nvPr>
        </p:nvSpPr>
        <p:spPr/>
        <p:txBody>
          <a:bodyPr/>
          <a:lstStyle/>
          <a:p>
            <a:fld id="{FDAC407E-0363-AD49-BF50-BF3C577795FF}" type="datetime1">
              <a:rPr lang="en-US" smtClean="0"/>
              <a:t>5/13/2020</a:t>
            </a:fld>
            <a:endParaRPr lang="en-US" dirty="0"/>
          </a:p>
        </p:txBody>
      </p:sp>
      <p:sp>
        <p:nvSpPr>
          <p:cNvPr id="3" name="Footer Placeholder 2">
            <a:extLst>
              <a:ext uri="{FF2B5EF4-FFF2-40B4-BE49-F238E27FC236}">
                <a16:creationId xmlns:a16="http://schemas.microsoft.com/office/drawing/2014/main" xmlns="" id="{2E1DDCBD-3674-C249-8437-07739F129A68}"/>
              </a:ext>
            </a:extLst>
          </p:cNvPr>
          <p:cNvSpPr>
            <a:spLocks noGrp="1"/>
          </p:cNvSpPr>
          <p:nvPr>
            <p:ph type="ftr" sz="quarter" idx="11"/>
          </p:nvPr>
        </p:nvSpPr>
        <p:spPr/>
        <p:txBody>
          <a:bodyPr/>
          <a:lstStyle/>
          <a:p>
            <a:r>
              <a:rPr lang="en-US" dirty="0"/>
              <a:t>www.nsbhaso.org</a:t>
            </a:r>
          </a:p>
        </p:txBody>
      </p:sp>
      <p:sp>
        <p:nvSpPr>
          <p:cNvPr id="4" name="Slide Number Placeholder 3">
            <a:extLst>
              <a:ext uri="{FF2B5EF4-FFF2-40B4-BE49-F238E27FC236}">
                <a16:creationId xmlns:a16="http://schemas.microsoft.com/office/drawing/2014/main" xmlns="" id="{4E51944B-D55B-504D-9F55-11B1A9668175}"/>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251793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2ED5B-0D71-D543-9B3E-0DE84AC49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D6FD7A7-E803-A34C-A48D-3D8CAC6A9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1C5B7ED-03BB-1743-B481-0F2D7D449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5D86606-7EB7-644E-AB8C-CF8B943C13D5}"/>
              </a:ext>
            </a:extLst>
          </p:cNvPr>
          <p:cNvSpPr>
            <a:spLocks noGrp="1"/>
          </p:cNvSpPr>
          <p:nvPr>
            <p:ph type="dt" sz="half" idx="10"/>
          </p:nvPr>
        </p:nvSpPr>
        <p:spPr/>
        <p:txBody>
          <a:bodyPr/>
          <a:lstStyle/>
          <a:p>
            <a:fld id="{F3D6C672-357A-5448-A6A6-EFE0EF527F6C}" type="datetime1">
              <a:rPr lang="en-US" smtClean="0"/>
              <a:t>5/13/2020</a:t>
            </a:fld>
            <a:endParaRPr lang="en-US" dirty="0"/>
          </a:p>
        </p:txBody>
      </p:sp>
      <p:sp>
        <p:nvSpPr>
          <p:cNvPr id="6" name="Footer Placeholder 5">
            <a:extLst>
              <a:ext uri="{FF2B5EF4-FFF2-40B4-BE49-F238E27FC236}">
                <a16:creationId xmlns:a16="http://schemas.microsoft.com/office/drawing/2014/main" xmlns="" id="{F0CD11F7-FEFF-5343-85DF-9FA75C4658CF}"/>
              </a:ext>
            </a:extLst>
          </p:cNvPr>
          <p:cNvSpPr>
            <a:spLocks noGrp="1"/>
          </p:cNvSpPr>
          <p:nvPr>
            <p:ph type="ftr" sz="quarter" idx="11"/>
          </p:nvPr>
        </p:nvSpPr>
        <p:spPr/>
        <p:txBody>
          <a:bodyPr/>
          <a:lstStyle/>
          <a:p>
            <a:r>
              <a:rPr lang="en-US" dirty="0"/>
              <a:t>www.nsbhaso.org</a:t>
            </a:r>
          </a:p>
        </p:txBody>
      </p:sp>
      <p:sp>
        <p:nvSpPr>
          <p:cNvPr id="7" name="Slide Number Placeholder 6">
            <a:extLst>
              <a:ext uri="{FF2B5EF4-FFF2-40B4-BE49-F238E27FC236}">
                <a16:creationId xmlns:a16="http://schemas.microsoft.com/office/drawing/2014/main" xmlns="" id="{FBCF138A-95A1-E64A-B2AD-4B6C34F23880}"/>
              </a:ext>
            </a:extLst>
          </p:cNvPr>
          <p:cNvSpPr>
            <a:spLocks noGrp="1"/>
          </p:cNvSpPr>
          <p:nvPr>
            <p:ph type="sldNum" sz="quarter" idx="12"/>
          </p:nvPr>
        </p:nvSpPr>
        <p:spPr/>
        <p:txBody>
          <a:bodyPr/>
          <a:lstStyle/>
          <a:p>
            <a:fld id="{4939EAEB-4088-5F4F-8EB0-D4DB9DDABC00}" type="slidenum">
              <a:rPr lang="en-US" smtClean="0"/>
              <a:t>‹#›</a:t>
            </a:fld>
            <a:endParaRPr lang="en-US" dirty="0"/>
          </a:p>
        </p:txBody>
      </p:sp>
    </p:spTree>
    <p:extLst>
      <p:ext uri="{BB962C8B-B14F-4D97-AF65-F5344CB8AC3E}">
        <p14:creationId xmlns:p14="http://schemas.microsoft.com/office/powerpoint/2010/main" val="3821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74529CBB-1852-2447-AA74-14A51FE87D69}"/>
              </a:ext>
            </a:extLst>
          </p:cNvPr>
          <p:cNvPicPr>
            <a:picLocks noChangeAspect="1"/>
          </p:cNvPicPr>
          <p:nvPr userDrawn="1"/>
        </p:nvPicPr>
        <p:blipFill>
          <a:blip r:embed="rId14"/>
          <a:stretch>
            <a:fillRect/>
          </a:stretch>
        </p:blipFill>
        <p:spPr>
          <a:xfrm rot="10800000" flipH="1">
            <a:off x="-210065" y="-444843"/>
            <a:ext cx="12643754" cy="2291072"/>
          </a:xfrm>
          <a:prstGeom prst="rect">
            <a:avLst/>
          </a:prstGeom>
        </p:spPr>
      </p:pic>
      <p:sp>
        <p:nvSpPr>
          <p:cNvPr id="2" name="Title Placeholder 1">
            <a:extLst>
              <a:ext uri="{FF2B5EF4-FFF2-40B4-BE49-F238E27FC236}">
                <a16:creationId xmlns:a16="http://schemas.microsoft.com/office/drawing/2014/main" xmlns="" id="{8989717B-908E-6341-B8CD-76AF17DD5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F7F7CD3-9BFD-2A49-9792-41B535A0B941}"/>
              </a:ext>
            </a:extLst>
          </p:cNvPr>
          <p:cNvSpPr>
            <a:spLocks noGrp="1"/>
          </p:cNvSpPr>
          <p:nvPr>
            <p:ph type="body" idx="1"/>
          </p:nvPr>
        </p:nvSpPr>
        <p:spPr>
          <a:xfrm>
            <a:off x="838200" y="2310063"/>
            <a:ext cx="10515600" cy="38669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9ABC828-BF04-4147-981E-438F52D0A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Work Sans Medium" pitchFamily="2" charset="77"/>
              </a:defRPr>
            </a:lvl1pPr>
          </a:lstStyle>
          <a:p>
            <a:fld id="{D051AAB2-A596-9949-8B86-F52996FF2DCC}" type="datetime1">
              <a:rPr lang="en-US" smtClean="0"/>
              <a:t>5/13/2020</a:t>
            </a:fld>
            <a:endParaRPr lang="en-US" dirty="0"/>
          </a:p>
        </p:txBody>
      </p:sp>
      <p:sp>
        <p:nvSpPr>
          <p:cNvPr id="5" name="Footer Placeholder 4">
            <a:extLst>
              <a:ext uri="{FF2B5EF4-FFF2-40B4-BE49-F238E27FC236}">
                <a16:creationId xmlns:a16="http://schemas.microsoft.com/office/drawing/2014/main" xmlns="" id="{C42766DC-4DCB-AE46-8535-AAE62B4C2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Work Sans Medium" pitchFamily="2" charset="77"/>
              </a:defRPr>
            </a:lvl1pPr>
          </a:lstStyle>
          <a:p>
            <a:r>
              <a:rPr lang="en-US" dirty="0"/>
              <a:t>www.nsbhaso.org</a:t>
            </a:r>
          </a:p>
        </p:txBody>
      </p:sp>
      <p:sp>
        <p:nvSpPr>
          <p:cNvPr id="6" name="Slide Number Placeholder 5">
            <a:extLst>
              <a:ext uri="{FF2B5EF4-FFF2-40B4-BE49-F238E27FC236}">
                <a16:creationId xmlns:a16="http://schemas.microsoft.com/office/drawing/2014/main" xmlns="" id="{950B9D44-DF1B-3C43-9A7C-5FDE9573C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Work Sans Medium" pitchFamily="2" charset="77"/>
              </a:defRPr>
            </a:lvl1pPr>
          </a:lstStyle>
          <a:p>
            <a:fld id="{4939EAEB-4088-5F4F-8EB0-D4DB9DDABC00}" type="slidenum">
              <a:rPr lang="en-US" smtClean="0"/>
              <a:pPr/>
              <a:t>‹#›</a:t>
            </a:fld>
            <a:endParaRPr lang="en-US" dirty="0"/>
          </a:p>
        </p:txBody>
      </p:sp>
    </p:spTree>
    <p:extLst>
      <p:ext uri="{BB962C8B-B14F-4D97-AF65-F5344CB8AC3E}">
        <p14:creationId xmlns:p14="http://schemas.microsoft.com/office/powerpoint/2010/main" val="64402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b="1" kern="1200">
          <a:solidFill>
            <a:srgbClr val="DF6C5C"/>
          </a:solidFill>
          <a:latin typeface="Domine" panose="02040503040403060204" pitchFamily="18" charset="0"/>
          <a:ea typeface="+mj-ea"/>
          <a:cs typeface="+mj-cs"/>
        </a:defRPr>
      </a:lvl1pPr>
    </p:titleStyle>
    <p:bodyStyle>
      <a:lvl1pPr marL="228600" indent="-228600" algn="l" defTabSz="914400" rtl="0" eaLnBrk="1" latinLnBrk="0" hangingPunct="1">
        <a:lnSpc>
          <a:spcPct val="90000"/>
        </a:lnSpc>
        <a:spcBef>
          <a:spcPts val="1000"/>
        </a:spcBef>
        <a:buClr>
          <a:srgbClr val="DF6C5C"/>
        </a:buClr>
        <a:buFont typeface="Wingdings" pitchFamily="2" charset="2"/>
        <a:buChar char="§"/>
        <a:defRPr sz="2800" b="0" i="0" kern="1200">
          <a:solidFill>
            <a:srgbClr val="212528"/>
          </a:solidFill>
          <a:latin typeface="Work Sans Light" pitchFamily="2" charset="77"/>
          <a:ea typeface="+mn-ea"/>
          <a:cs typeface="+mn-cs"/>
        </a:defRPr>
      </a:lvl1pPr>
      <a:lvl2pPr marL="685800" indent="-228600" algn="l" defTabSz="914400" rtl="0" eaLnBrk="1" latinLnBrk="0" hangingPunct="1">
        <a:lnSpc>
          <a:spcPct val="90000"/>
        </a:lnSpc>
        <a:spcBef>
          <a:spcPts val="500"/>
        </a:spcBef>
        <a:buClr>
          <a:srgbClr val="DF6C5C"/>
        </a:buClr>
        <a:buFont typeface="Wingdings" pitchFamily="2" charset="2"/>
        <a:buChar char="§"/>
        <a:defRPr sz="2400" b="0" i="0" kern="1200">
          <a:solidFill>
            <a:srgbClr val="212528"/>
          </a:solidFill>
          <a:latin typeface="Work Sans Light" pitchFamily="2" charset="77"/>
          <a:ea typeface="+mn-ea"/>
          <a:cs typeface="+mn-cs"/>
        </a:defRPr>
      </a:lvl2pPr>
      <a:lvl3pPr marL="1143000" indent="-228600" algn="l" defTabSz="914400" rtl="0" eaLnBrk="1" latinLnBrk="0" hangingPunct="1">
        <a:lnSpc>
          <a:spcPct val="90000"/>
        </a:lnSpc>
        <a:spcBef>
          <a:spcPts val="500"/>
        </a:spcBef>
        <a:buClr>
          <a:srgbClr val="DF6C5C"/>
        </a:buClr>
        <a:buFont typeface="Wingdings" pitchFamily="2" charset="2"/>
        <a:buChar char="§"/>
        <a:defRPr sz="2000" b="0" i="0" kern="1200">
          <a:solidFill>
            <a:srgbClr val="212528"/>
          </a:solidFill>
          <a:latin typeface="Work Sans Light" pitchFamily="2" charset="77"/>
          <a:ea typeface="+mn-ea"/>
          <a:cs typeface="+mn-cs"/>
        </a:defRPr>
      </a:lvl3pPr>
      <a:lvl4pPr marL="1600200" indent="-228600" algn="l" defTabSz="914400" rtl="0" eaLnBrk="1" latinLnBrk="0" hangingPunct="1">
        <a:lnSpc>
          <a:spcPct val="90000"/>
        </a:lnSpc>
        <a:spcBef>
          <a:spcPts val="500"/>
        </a:spcBef>
        <a:buClr>
          <a:srgbClr val="DF6C5C"/>
        </a:buClr>
        <a:buFont typeface="Wingdings" pitchFamily="2" charset="2"/>
        <a:buChar char="§"/>
        <a:defRPr sz="1800" b="0" i="0" kern="1200">
          <a:solidFill>
            <a:srgbClr val="212528"/>
          </a:solidFill>
          <a:latin typeface="Work Sans Light" pitchFamily="2" charset="77"/>
          <a:ea typeface="+mn-ea"/>
          <a:cs typeface="+mn-cs"/>
        </a:defRPr>
      </a:lvl4pPr>
      <a:lvl5pPr marL="2057400" indent="-228600" algn="l" defTabSz="914400" rtl="0" eaLnBrk="1" latinLnBrk="0" hangingPunct="1">
        <a:lnSpc>
          <a:spcPct val="90000"/>
        </a:lnSpc>
        <a:spcBef>
          <a:spcPts val="500"/>
        </a:spcBef>
        <a:buClr>
          <a:srgbClr val="DF6C5C"/>
        </a:buClr>
        <a:buFont typeface="Wingdings" pitchFamily="2" charset="2"/>
        <a:buChar char="§"/>
        <a:defRPr sz="1800" b="0" i="0" kern="1200">
          <a:solidFill>
            <a:srgbClr val="212528"/>
          </a:solidFill>
          <a:latin typeface="Work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samhsa.gov/find-help/disaster-distress-helpli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ubmed/2372103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87A122-8E19-E34F-83E6-AD08869E6338}"/>
              </a:ext>
            </a:extLst>
          </p:cNvPr>
          <p:cNvSpPr>
            <a:spLocks noGrp="1"/>
          </p:cNvSpPr>
          <p:nvPr>
            <p:ph type="title"/>
          </p:nvPr>
        </p:nvSpPr>
        <p:spPr>
          <a:xfrm>
            <a:off x="838200" y="2706761"/>
            <a:ext cx="10515600" cy="1444477"/>
          </a:xfrm>
        </p:spPr>
        <p:txBody>
          <a:bodyPr>
            <a:normAutofit/>
          </a:bodyPr>
          <a:lstStyle/>
          <a:p>
            <a:r>
              <a:rPr lang="en-US" sz="6800" dirty="0"/>
              <a:t>Post COVID-19 Planning</a:t>
            </a:r>
            <a:r>
              <a:rPr lang="en-US" dirty="0"/>
              <a:t/>
            </a:r>
            <a:br>
              <a:rPr lang="en-US" dirty="0"/>
            </a:br>
            <a:r>
              <a:rPr lang="en-US" sz="2400" dirty="0"/>
              <a:t>Prepared for North Sound BH-ASO</a:t>
            </a:r>
            <a:endParaRPr lang="en-US" dirty="0"/>
          </a:p>
        </p:txBody>
      </p:sp>
      <p:sp>
        <p:nvSpPr>
          <p:cNvPr id="5" name="Text Placeholder 4">
            <a:extLst>
              <a:ext uri="{FF2B5EF4-FFF2-40B4-BE49-F238E27FC236}">
                <a16:creationId xmlns:a16="http://schemas.microsoft.com/office/drawing/2014/main" xmlns="" id="{BECD0CBF-526A-9C40-B84A-407B6F2C76A4}"/>
              </a:ext>
            </a:extLst>
          </p:cNvPr>
          <p:cNvSpPr>
            <a:spLocks noGrp="1"/>
          </p:cNvSpPr>
          <p:nvPr>
            <p:ph type="body" idx="1"/>
          </p:nvPr>
        </p:nvSpPr>
        <p:spPr>
          <a:xfrm>
            <a:off x="838200" y="4388348"/>
            <a:ext cx="7324725" cy="529881"/>
          </a:xfrm>
        </p:spPr>
        <p:txBody>
          <a:bodyPr>
            <a:normAutofit lnSpcReduction="10000"/>
          </a:bodyPr>
          <a:lstStyle/>
          <a:p>
            <a:r>
              <a:rPr lang="en-US" sz="3200" b="1" dirty="0"/>
              <a:t>Dr. Glenn Lippman </a:t>
            </a:r>
            <a:r>
              <a:rPr lang="en-US" sz="3200" b="1" dirty="0">
                <a:latin typeface="Vivaldi" panose="03020602050506090804" pitchFamily="66" charset="0"/>
              </a:rPr>
              <a:t>• </a:t>
            </a:r>
            <a:r>
              <a:rPr lang="en-US" sz="3200" b="1" dirty="0"/>
              <a:t>May 2020</a:t>
            </a:r>
          </a:p>
        </p:txBody>
      </p:sp>
    </p:spTree>
    <p:extLst>
      <p:ext uri="{BB962C8B-B14F-4D97-AF65-F5344CB8AC3E}">
        <p14:creationId xmlns:p14="http://schemas.microsoft.com/office/powerpoint/2010/main" val="103429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85553" y="870243"/>
            <a:ext cx="7134272" cy="4109221"/>
          </a:xfrm>
          <a:prstGeom prst="rect">
            <a:avLst/>
          </a:prstGeom>
        </p:spPr>
      </p:pic>
      <p:sp>
        <p:nvSpPr>
          <p:cNvPr id="7" name="Rectangle 6"/>
          <p:cNvSpPr/>
          <p:nvPr/>
        </p:nvSpPr>
        <p:spPr>
          <a:xfrm>
            <a:off x="113211" y="5223273"/>
            <a:ext cx="11730445" cy="1261884"/>
          </a:xfrm>
          <a:prstGeom prst="rect">
            <a:avLst/>
          </a:prstGeom>
        </p:spPr>
        <p:txBody>
          <a:bodyPr wrap="square">
            <a:spAutoFit/>
          </a:bodyPr>
          <a:lstStyle/>
          <a:p>
            <a:r>
              <a:rPr lang="en-US" dirty="0" smtClean="0">
                <a:solidFill>
                  <a:srgbClr val="222222"/>
                </a:solidFill>
                <a:latin typeface="proxima_nova_rgregular"/>
              </a:rPr>
              <a:t>Projecting about </a:t>
            </a:r>
            <a:r>
              <a:rPr lang="en-US" dirty="0">
                <a:solidFill>
                  <a:srgbClr val="222222"/>
                </a:solidFill>
                <a:latin typeface="proxima_nova_rgregular"/>
              </a:rPr>
              <a:t>100,000 additional cases of substance use disorders related to the recession, and </a:t>
            </a:r>
            <a:r>
              <a:rPr lang="en-US" dirty="0" smtClean="0">
                <a:solidFill>
                  <a:srgbClr val="222222"/>
                </a:solidFill>
                <a:latin typeface="proxima_nova_rgregular"/>
              </a:rPr>
              <a:t>the </a:t>
            </a:r>
            <a:r>
              <a:rPr lang="en-US" dirty="0">
                <a:solidFill>
                  <a:srgbClr val="222222"/>
                </a:solidFill>
                <a:latin typeface="proxima_nova_rgregular"/>
              </a:rPr>
              <a:t>data </a:t>
            </a:r>
            <a:r>
              <a:rPr lang="en-US" dirty="0" smtClean="0">
                <a:solidFill>
                  <a:srgbClr val="222222"/>
                </a:solidFill>
                <a:latin typeface="proxima_nova_rgregular"/>
              </a:rPr>
              <a:t>shows </a:t>
            </a:r>
            <a:r>
              <a:rPr lang="en-US" dirty="0">
                <a:solidFill>
                  <a:srgbClr val="222222"/>
                </a:solidFill>
                <a:latin typeface="proxima_nova_rgregular"/>
              </a:rPr>
              <a:t>the projected deaths due to drug </a:t>
            </a:r>
            <a:r>
              <a:rPr lang="en-US" dirty="0" smtClean="0">
                <a:solidFill>
                  <a:srgbClr val="222222"/>
                </a:solidFill>
                <a:latin typeface="proxima_nova_rgregular"/>
              </a:rPr>
              <a:t>overdoses- approximately 400 lost per 1% </a:t>
            </a:r>
          </a:p>
          <a:p>
            <a:r>
              <a:rPr lang="en-US" sz="1100" dirty="0">
                <a:solidFill>
                  <a:srgbClr val="222222"/>
                </a:solidFill>
                <a:latin typeface="proxima_nova_rgregular"/>
              </a:rPr>
              <a:t>	</a:t>
            </a:r>
            <a:r>
              <a:rPr lang="en-US" sz="1100" dirty="0" smtClean="0">
                <a:solidFill>
                  <a:srgbClr val="222222"/>
                </a:solidFill>
                <a:latin typeface="proxima_nova_rgregular"/>
              </a:rPr>
              <a:t>					</a:t>
            </a:r>
          </a:p>
          <a:p>
            <a:r>
              <a:rPr lang="en-US" sz="1100" dirty="0">
                <a:solidFill>
                  <a:srgbClr val="222222"/>
                </a:solidFill>
                <a:latin typeface="proxima_nova_rgregular"/>
              </a:rPr>
              <a:t>	</a:t>
            </a:r>
            <a:r>
              <a:rPr lang="en-US" sz="1100" dirty="0" smtClean="0">
                <a:solidFill>
                  <a:srgbClr val="222222"/>
                </a:solidFill>
                <a:latin typeface="proxima_nova_rgregular"/>
              </a:rPr>
              <a:t>					</a:t>
            </a:r>
            <a:r>
              <a:rPr lang="en-US" sz="1100" dirty="0" smtClean="0"/>
              <a:t>Medscape</a:t>
            </a:r>
            <a:r>
              <a:rPr lang="en-US" sz="1100" dirty="0"/>
              <a:t>, Stephen M. </a:t>
            </a:r>
            <a:r>
              <a:rPr lang="en-US" sz="1100" dirty="0" err="1"/>
              <a:t>Strakowski</a:t>
            </a:r>
            <a:r>
              <a:rPr lang="en-US" sz="1100" dirty="0"/>
              <a:t>, MD; Nassir </a:t>
            </a:r>
            <a:r>
              <a:rPr lang="en-US" sz="1100" dirty="0" err="1"/>
              <a:t>Ghaemi</a:t>
            </a:r>
            <a:r>
              <a:rPr lang="en-US" sz="1100" dirty="0"/>
              <a:t>, MD, MPH; Andy Keller, PhD May 08, 2020</a:t>
            </a:r>
          </a:p>
          <a:p>
            <a:endParaRPr lang="en-US" dirty="0"/>
          </a:p>
        </p:txBody>
      </p:sp>
    </p:spTree>
    <p:extLst>
      <p:ext uri="{BB962C8B-B14F-4D97-AF65-F5344CB8AC3E}">
        <p14:creationId xmlns:p14="http://schemas.microsoft.com/office/powerpoint/2010/main" val="100931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1D7C-C074-3D4D-B52D-9A77219D6716}"/>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xmlns="" id="{FC6C40E8-C497-F54F-B256-48F7EBE2CEC9}"/>
              </a:ext>
            </a:extLst>
          </p:cNvPr>
          <p:cNvSpPr>
            <a:spLocks noGrp="1"/>
          </p:cNvSpPr>
          <p:nvPr>
            <p:ph idx="1"/>
          </p:nvPr>
        </p:nvSpPr>
        <p:spPr>
          <a:xfrm>
            <a:off x="838200" y="2657933"/>
            <a:ext cx="10515600" cy="3600824"/>
          </a:xfrm>
        </p:spPr>
        <p:txBody>
          <a:bodyPr>
            <a:normAutofit/>
          </a:bodyPr>
          <a:lstStyle/>
          <a:p>
            <a:r>
              <a:rPr lang="en-US" dirty="0"/>
              <a:t>Those individuals we know</a:t>
            </a:r>
          </a:p>
          <a:p>
            <a:r>
              <a:rPr lang="en-US" dirty="0"/>
              <a:t>Those individuals we don’t know yet</a:t>
            </a:r>
          </a:p>
          <a:p>
            <a:r>
              <a:rPr lang="en-US" dirty="0"/>
              <a:t>Specific groups</a:t>
            </a:r>
          </a:p>
          <a:p>
            <a:pPr lvl="1"/>
            <a:r>
              <a:rPr lang="en-US" dirty="0"/>
              <a:t>Health Care Workers (HCW) and First Responders</a:t>
            </a:r>
          </a:p>
          <a:p>
            <a:pPr lvl="1"/>
            <a:r>
              <a:rPr lang="en-US" dirty="0"/>
              <a:t>Elderly</a:t>
            </a:r>
          </a:p>
          <a:p>
            <a:pPr lvl="1"/>
            <a:r>
              <a:rPr lang="en-US" dirty="0"/>
              <a:t>Medically compromised</a:t>
            </a:r>
          </a:p>
          <a:p>
            <a:pPr lvl="1"/>
            <a:r>
              <a:rPr lang="en-US" dirty="0"/>
              <a:t>Post </a:t>
            </a:r>
            <a:r>
              <a:rPr lang="en-US" dirty="0" smtClean="0"/>
              <a:t>COVID-19 Neuropsychiatric </a:t>
            </a:r>
            <a:r>
              <a:rPr lang="en-US" dirty="0"/>
              <a:t>sequelae</a:t>
            </a:r>
          </a:p>
        </p:txBody>
      </p:sp>
    </p:spTree>
    <p:extLst>
      <p:ext uri="{BB962C8B-B14F-4D97-AF65-F5344CB8AC3E}">
        <p14:creationId xmlns:p14="http://schemas.microsoft.com/office/powerpoint/2010/main" val="252620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65125"/>
            <a:ext cx="12192000" cy="1325563"/>
          </a:xfrm>
        </p:spPr>
        <p:txBody>
          <a:bodyPr>
            <a:normAutofit/>
          </a:bodyPr>
          <a:lstStyle/>
          <a:p>
            <a:r>
              <a:rPr lang="en-US" sz="4000" dirty="0" smtClean="0"/>
              <a:t>    Those we Know		     Those we Don’t Know Yet</a:t>
            </a:r>
            <a:endParaRPr lang="en-US" sz="4000" dirty="0"/>
          </a:p>
        </p:txBody>
      </p:sp>
      <p:sp>
        <p:nvSpPr>
          <p:cNvPr id="7" name="Content Placeholder 2">
            <a:extLst>
              <a:ext uri="{FF2B5EF4-FFF2-40B4-BE49-F238E27FC236}">
                <a16:creationId xmlns:a16="http://schemas.microsoft.com/office/drawing/2014/main" xmlns="" id="{FC6C40E8-C497-F54F-B256-48F7EBE2CEC9}"/>
              </a:ext>
            </a:extLst>
          </p:cNvPr>
          <p:cNvSpPr>
            <a:spLocks noGrp="1"/>
          </p:cNvSpPr>
          <p:nvPr>
            <p:ph sz="half" idx="1"/>
          </p:nvPr>
        </p:nvSpPr>
        <p:spPr>
          <a:xfrm>
            <a:off x="261257" y="2029096"/>
            <a:ext cx="5286103" cy="4650377"/>
          </a:xfrm>
        </p:spPr>
        <p:txBody>
          <a:bodyPr>
            <a:normAutofit fontScale="92500" lnSpcReduction="20000"/>
          </a:bodyPr>
          <a:lstStyle/>
          <a:p>
            <a:pPr marL="0" indent="0">
              <a:buNone/>
            </a:pPr>
            <a:r>
              <a:rPr lang="en-US" sz="2600" dirty="0"/>
              <a:t>People with pre-pandemic Mental Health </a:t>
            </a:r>
            <a:r>
              <a:rPr lang="en-US" sz="2600" dirty="0" smtClean="0"/>
              <a:t>Issues</a:t>
            </a:r>
          </a:p>
          <a:p>
            <a:pPr marL="0" indent="0">
              <a:buNone/>
            </a:pPr>
            <a:endParaRPr lang="en-US" sz="2600" dirty="0"/>
          </a:p>
          <a:p>
            <a:pPr lvl="1"/>
            <a:r>
              <a:rPr lang="en-US" dirty="0">
                <a:solidFill>
                  <a:srgbClr val="000000"/>
                </a:solidFill>
              </a:rPr>
              <a:t>Possible missed appointments, scripts, doses</a:t>
            </a:r>
          </a:p>
          <a:p>
            <a:pPr lvl="1"/>
            <a:r>
              <a:rPr lang="en-US" dirty="0">
                <a:solidFill>
                  <a:srgbClr val="000000"/>
                </a:solidFill>
              </a:rPr>
              <a:t>Higher risks of Anxiety and PTSD like symptoms</a:t>
            </a:r>
          </a:p>
          <a:p>
            <a:pPr lvl="1"/>
            <a:r>
              <a:rPr lang="en-US" dirty="0">
                <a:solidFill>
                  <a:srgbClr val="000000"/>
                </a:solidFill>
              </a:rPr>
              <a:t>Higher risks of SUD issues</a:t>
            </a:r>
          </a:p>
          <a:p>
            <a:pPr lvl="1"/>
            <a:r>
              <a:rPr lang="en-US" dirty="0">
                <a:solidFill>
                  <a:srgbClr val="000000"/>
                </a:solidFill>
              </a:rPr>
              <a:t>Greater levels of isolation</a:t>
            </a:r>
          </a:p>
          <a:p>
            <a:pPr lvl="1"/>
            <a:r>
              <a:rPr lang="en-US" dirty="0">
                <a:solidFill>
                  <a:srgbClr val="000000"/>
                </a:solidFill>
              </a:rPr>
              <a:t>Issues around lost supports</a:t>
            </a:r>
          </a:p>
          <a:p>
            <a:pPr lvl="1"/>
            <a:r>
              <a:rPr lang="en-US" dirty="0">
                <a:solidFill>
                  <a:srgbClr val="000000"/>
                </a:solidFill>
              </a:rPr>
              <a:t>Children with parents returning to work while no school or aftercare, continued disruption in schedules and routine, fear, and erosion of prior gains in treatment or school settings.</a:t>
            </a:r>
          </a:p>
        </p:txBody>
      </p:sp>
      <p:sp>
        <p:nvSpPr>
          <p:cNvPr id="8" name="Content Placeholder 2">
            <a:extLst>
              <a:ext uri="{FF2B5EF4-FFF2-40B4-BE49-F238E27FC236}">
                <a16:creationId xmlns:a16="http://schemas.microsoft.com/office/drawing/2014/main" xmlns="" id="{FC6C40E8-C497-F54F-B256-48F7EBE2CEC9}"/>
              </a:ext>
            </a:extLst>
          </p:cNvPr>
          <p:cNvSpPr>
            <a:spLocks noGrp="1"/>
          </p:cNvSpPr>
          <p:nvPr>
            <p:ph sz="half" idx="2"/>
          </p:nvPr>
        </p:nvSpPr>
        <p:spPr>
          <a:xfrm>
            <a:off x="6172200" y="2029095"/>
            <a:ext cx="5181600" cy="4650377"/>
          </a:xfrm>
        </p:spPr>
        <p:txBody>
          <a:bodyPr>
            <a:normAutofit fontScale="92500" lnSpcReduction="20000"/>
          </a:bodyPr>
          <a:lstStyle/>
          <a:p>
            <a:pPr marL="0" indent="0">
              <a:buNone/>
            </a:pPr>
            <a:r>
              <a:rPr lang="en-US" sz="2600" dirty="0"/>
              <a:t>People with pre and/or post Mental Health </a:t>
            </a:r>
            <a:r>
              <a:rPr lang="en-US" sz="2600" dirty="0" smtClean="0"/>
              <a:t>Issues</a:t>
            </a:r>
            <a:endParaRPr lang="en-US" sz="2600" dirty="0"/>
          </a:p>
          <a:p>
            <a:pPr lvl="1"/>
            <a:endParaRPr lang="en-US" sz="2200" dirty="0" smtClean="0">
              <a:solidFill>
                <a:srgbClr val="000000"/>
              </a:solidFill>
            </a:endParaRPr>
          </a:p>
          <a:p>
            <a:pPr lvl="1"/>
            <a:r>
              <a:rPr lang="en-US" sz="2200" dirty="0" smtClean="0">
                <a:solidFill>
                  <a:srgbClr val="000000"/>
                </a:solidFill>
              </a:rPr>
              <a:t>Unemployed</a:t>
            </a:r>
            <a:endParaRPr lang="en-US" sz="2200" dirty="0">
              <a:solidFill>
                <a:srgbClr val="000000"/>
              </a:solidFill>
            </a:endParaRPr>
          </a:p>
          <a:p>
            <a:pPr lvl="1"/>
            <a:r>
              <a:rPr lang="en-US" sz="2200" dirty="0">
                <a:solidFill>
                  <a:srgbClr val="000000"/>
                </a:solidFill>
              </a:rPr>
              <a:t>Under-employed</a:t>
            </a:r>
          </a:p>
          <a:p>
            <a:pPr lvl="1"/>
            <a:r>
              <a:rPr lang="en-US" sz="2200" dirty="0">
                <a:solidFill>
                  <a:srgbClr val="000000"/>
                </a:solidFill>
              </a:rPr>
              <a:t>Family violence victims</a:t>
            </a:r>
          </a:p>
          <a:p>
            <a:pPr lvl="1"/>
            <a:r>
              <a:rPr lang="en-US" sz="2200" dirty="0">
                <a:solidFill>
                  <a:srgbClr val="000000"/>
                </a:solidFill>
              </a:rPr>
              <a:t>New onset BH issues</a:t>
            </a:r>
          </a:p>
          <a:p>
            <a:pPr lvl="2"/>
            <a:r>
              <a:rPr lang="en-US" sz="2200" dirty="0">
                <a:solidFill>
                  <a:srgbClr val="000000"/>
                </a:solidFill>
              </a:rPr>
              <a:t>SUD</a:t>
            </a:r>
          </a:p>
          <a:p>
            <a:pPr lvl="2"/>
            <a:r>
              <a:rPr lang="en-US" sz="2200" dirty="0">
                <a:solidFill>
                  <a:srgbClr val="000000"/>
                </a:solidFill>
              </a:rPr>
              <a:t>Mental Health</a:t>
            </a:r>
          </a:p>
          <a:p>
            <a:pPr lvl="3"/>
            <a:r>
              <a:rPr lang="en-US" sz="2200" dirty="0">
                <a:solidFill>
                  <a:srgbClr val="000000"/>
                </a:solidFill>
              </a:rPr>
              <a:t>Depression, anxiety, and PTSD related issues</a:t>
            </a:r>
          </a:p>
          <a:p>
            <a:pPr lvl="2"/>
            <a:r>
              <a:rPr lang="en-US" sz="2200" dirty="0">
                <a:solidFill>
                  <a:srgbClr val="000000"/>
                </a:solidFill>
              </a:rPr>
              <a:t>Grief and Loss issues</a:t>
            </a:r>
          </a:p>
          <a:p>
            <a:pPr lvl="1"/>
            <a:r>
              <a:rPr lang="en-US" sz="2200" dirty="0">
                <a:solidFill>
                  <a:srgbClr val="000000"/>
                </a:solidFill>
              </a:rPr>
              <a:t>Missed or delayed medical care</a:t>
            </a:r>
          </a:p>
          <a:p>
            <a:pPr lvl="1"/>
            <a:r>
              <a:rPr lang="en-US" sz="2200" dirty="0">
                <a:solidFill>
                  <a:srgbClr val="000000"/>
                </a:solidFill>
              </a:rPr>
              <a:t>Development of </a:t>
            </a:r>
            <a:r>
              <a:rPr lang="en-US" sz="2200" i="1" dirty="0">
                <a:solidFill>
                  <a:srgbClr val="000000"/>
                </a:solidFill>
              </a:rPr>
              <a:t>distress reactions</a:t>
            </a:r>
            <a:r>
              <a:rPr lang="en-US" sz="2200" dirty="0">
                <a:solidFill>
                  <a:srgbClr val="000000"/>
                </a:solidFill>
              </a:rPr>
              <a:t> with associated exhibit health-risk behaviors, such as substance use, family conflict and insomnia.</a:t>
            </a:r>
          </a:p>
        </p:txBody>
      </p:sp>
    </p:spTree>
    <p:extLst>
      <p:ext uri="{BB962C8B-B14F-4D97-AF65-F5344CB8AC3E}">
        <p14:creationId xmlns:p14="http://schemas.microsoft.com/office/powerpoint/2010/main" val="151202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to Consider </a:t>
            </a:r>
            <a:endParaRPr lang="en-US" dirty="0"/>
          </a:p>
        </p:txBody>
      </p:sp>
      <p:sp>
        <p:nvSpPr>
          <p:cNvPr id="4" name="Content Placeholder 2">
            <a:extLst>
              <a:ext uri="{FF2B5EF4-FFF2-40B4-BE49-F238E27FC236}">
                <a16:creationId xmlns:a16="http://schemas.microsoft.com/office/drawing/2014/main" xmlns="" id="{AABFC75E-D42D-4C7C-9197-F7631C02EAEB}"/>
              </a:ext>
            </a:extLst>
          </p:cNvPr>
          <p:cNvSpPr txBox="1">
            <a:spLocks noGrp="1"/>
          </p:cNvSpPr>
          <p:nvPr>
            <p:ph idx="1"/>
          </p:nvPr>
        </p:nvSpPr>
        <p:spPr>
          <a:xfrm>
            <a:off x="506027" y="1872343"/>
            <a:ext cx="11283519" cy="46939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DF6C5C"/>
              </a:buClr>
              <a:buFont typeface="Wingdings" pitchFamily="2" charset="2"/>
              <a:buChar char="§"/>
              <a:defRPr sz="2800" b="0" i="0" kern="1200">
                <a:solidFill>
                  <a:srgbClr val="212528"/>
                </a:solidFill>
                <a:latin typeface="Work Sans Light" pitchFamily="2" charset="77"/>
                <a:ea typeface="+mn-ea"/>
                <a:cs typeface="+mn-cs"/>
              </a:defRPr>
            </a:lvl1pPr>
            <a:lvl2pPr marL="685800" indent="-228600" algn="l" defTabSz="914400" rtl="0" eaLnBrk="1" latinLnBrk="0" hangingPunct="1">
              <a:lnSpc>
                <a:spcPct val="90000"/>
              </a:lnSpc>
              <a:spcBef>
                <a:spcPts val="500"/>
              </a:spcBef>
              <a:buClr>
                <a:srgbClr val="DF6C5C"/>
              </a:buClr>
              <a:buFont typeface="Wingdings" pitchFamily="2" charset="2"/>
              <a:buChar char="§"/>
              <a:defRPr sz="2400" b="0" i="0" kern="1200">
                <a:solidFill>
                  <a:srgbClr val="212528"/>
                </a:solidFill>
                <a:latin typeface="Work Sans Light" pitchFamily="2" charset="77"/>
                <a:ea typeface="+mn-ea"/>
                <a:cs typeface="+mn-cs"/>
              </a:defRPr>
            </a:lvl2pPr>
            <a:lvl3pPr marL="1143000" indent="-228600" algn="l" defTabSz="914400" rtl="0" eaLnBrk="1" latinLnBrk="0" hangingPunct="1">
              <a:lnSpc>
                <a:spcPct val="90000"/>
              </a:lnSpc>
              <a:spcBef>
                <a:spcPts val="500"/>
              </a:spcBef>
              <a:buClr>
                <a:srgbClr val="DF6C5C"/>
              </a:buClr>
              <a:buFont typeface="Wingdings" pitchFamily="2" charset="2"/>
              <a:buChar char="§"/>
              <a:defRPr sz="2000" b="0" i="0" kern="1200">
                <a:solidFill>
                  <a:srgbClr val="212528"/>
                </a:solidFill>
                <a:latin typeface="Work Sans Light" pitchFamily="2" charset="77"/>
                <a:ea typeface="+mn-ea"/>
                <a:cs typeface="+mn-cs"/>
              </a:defRPr>
            </a:lvl3pPr>
            <a:lvl4pPr marL="1600200" indent="-228600" algn="l" defTabSz="914400" rtl="0" eaLnBrk="1" latinLnBrk="0" hangingPunct="1">
              <a:lnSpc>
                <a:spcPct val="90000"/>
              </a:lnSpc>
              <a:spcBef>
                <a:spcPts val="500"/>
              </a:spcBef>
              <a:buClr>
                <a:srgbClr val="DF6C5C"/>
              </a:buClr>
              <a:buFont typeface="Wingdings" pitchFamily="2" charset="2"/>
              <a:buChar char="§"/>
              <a:defRPr sz="1800" b="0" i="0" kern="1200">
                <a:solidFill>
                  <a:srgbClr val="212528"/>
                </a:solidFill>
                <a:latin typeface="Work Sans Light" pitchFamily="2" charset="77"/>
                <a:ea typeface="+mn-ea"/>
                <a:cs typeface="+mn-cs"/>
              </a:defRPr>
            </a:lvl4pPr>
            <a:lvl5pPr marL="2057400" indent="-228600" algn="l" defTabSz="914400" rtl="0" eaLnBrk="1" latinLnBrk="0" hangingPunct="1">
              <a:lnSpc>
                <a:spcPct val="90000"/>
              </a:lnSpc>
              <a:spcBef>
                <a:spcPts val="500"/>
              </a:spcBef>
              <a:buClr>
                <a:srgbClr val="DF6C5C"/>
              </a:buClr>
              <a:buFont typeface="Wingdings" pitchFamily="2" charset="2"/>
              <a:buChar char="§"/>
              <a:defRPr sz="1800" b="0" i="0" kern="1200">
                <a:solidFill>
                  <a:srgbClr val="212528"/>
                </a:solidFill>
                <a:latin typeface="Work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600" dirty="0" smtClean="0">
                <a:solidFill>
                  <a:srgbClr val="000000"/>
                </a:solidFill>
                <a:latin typeface="+mn-lt"/>
              </a:rPr>
              <a:t>Increase </a:t>
            </a:r>
            <a:r>
              <a:rPr lang="en-US" sz="2600" dirty="0">
                <a:solidFill>
                  <a:srgbClr val="000000"/>
                </a:solidFill>
                <a:latin typeface="+mn-lt"/>
              </a:rPr>
              <a:t>accessibility to follow up appointments</a:t>
            </a:r>
          </a:p>
          <a:p>
            <a:pPr lvl="2"/>
            <a:r>
              <a:rPr lang="en-US" sz="2600" dirty="0">
                <a:solidFill>
                  <a:srgbClr val="000000"/>
                </a:solidFill>
                <a:latin typeface="+mn-lt"/>
              </a:rPr>
              <a:t>Increased roles for pharmacists, nurses, groups, peer supports</a:t>
            </a:r>
          </a:p>
          <a:p>
            <a:pPr lvl="1"/>
            <a:r>
              <a:rPr lang="en-US" sz="2600" dirty="0">
                <a:solidFill>
                  <a:srgbClr val="000000"/>
                </a:solidFill>
                <a:latin typeface="+mn-lt"/>
              </a:rPr>
              <a:t>Proactive outreach (telephonic, text)</a:t>
            </a:r>
          </a:p>
          <a:p>
            <a:pPr lvl="1"/>
            <a:r>
              <a:rPr lang="en-US" sz="2600" dirty="0" smtClean="0">
                <a:solidFill>
                  <a:srgbClr val="000000"/>
                </a:solidFill>
                <a:latin typeface="+mn-lt"/>
              </a:rPr>
              <a:t>Continued </a:t>
            </a:r>
            <a:r>
              <a:rPr lang="en-US" sz="2600" dirty="0">
                <a:solidFill>
                  <a:srgbClr val="000000"/>
                </a:solidFill>
                <a:latin typeface="+mn-lt"/>
              </a:rPr>
              <a:t>expansion of </a:t>
            </a:r>
            <a:r>
              <a:rPr lang="en-US" sz="2600" dirty="0" smtClean="0">
                <a:solidFill>
                  <a:srgbClr val="000000"/>
                </a:solidFill>
                <a:latin typeface="+mn-lt"/>
              </a:rPr>
              <a:t>tele-med and continued flexibility of its use</a:t>
            </a:r>
            <a:endParaRPr lang="en-US" sz="2600" dirty="0">
              <a:solidFill>
                <a:srgbClr val="000000"/>
              </a:solidFill>
              <a:latin typeface="+mn-lt"/>
            </a:endParaRPr>
          </a:p>
          <a:p>
            <a:pPr lvl="1"/>
            <a:r>
              <a:rPr lang="en-US" sz="2600" dirty="0" smtClean="0">
                <a:solidFill>
                  <a:srgbClr val="000000"/>
                </a:solidFill>
                <a:latin typeface="+mn-lt"/>
                <a:cs typeface="Calibri" panose="020F0502020204030204" pitchFamily="34" charset="0"/>
              </a:rPr>
              <a:t>Increased availability of family, youth services along with family education </a:t>
            </a:r>
            <a:r>
              <a:rPr lang="en-US" sz="2600" dirty="0">
                <a:solidFill>
                  <a:srgbClr val="000000"/>
                </a:solidFill>
                <a:latin typeface="+mn-lt"/>
                <a:cs typeface="Calibri" panose="020F0502020204030204" pitchFamily="34" charset="0"/>
              </a:rPr>
              <a:t>around </a:t>
            </a:r>
            <a:r>
              <a:rPr lang="en-US" sz="2600" dirty="0" smtClean="0">
                <a:solidFill>
                  <a:srgbClr val="000000"/>
                </a:solidFill>
                <a:latin typeface="+mn-lt"/>
                <a:cs typeface="Calibri" panose="020F0502020204030204" pitchFamily="34" charset="0"/>
              </a:rPr>
              <a:t>how </a:t>
            </a:r>
            <a:r>
              <a:rPr lang="en-US" sz="2600" dirty="0">
                <a:solidFill>
                  <a:srgbClr val="000000"/>
                </a:solidFill>
                <a:latin typeface="+mn-lt"/>
                <a:cs typeface="Calibri" panose="020F0502020204030204" pitchFamily="34" charset="0"/>
              </a:rPr>
              <a:t>children manifest reactions to such situations. </a:t>
            </a:r>
            <a:endParaRPr lang="en-US" sz="2600" dirty="0" smtClean="0">
              <a:solidFill>
                <a:srgbClr val="000000"/>
              </a:solidFill>
              <a:latin typeface="+mn-lt"/>
              <a:cs typeface="Calibri" panose="020F0502020204030204" pitchFamily="34" charset="0"/>
            </a:endParaRPr>
          </a:p>
          <a:p>
            <a:pPr lvl="1"/>
            <a:r>
              <a:rPr lang="en-US" sz="2600" dirty="0" smtClean="0">
                <a:latin typeface="+mn-lt"/>
              </a:rPr>
              <a:t>Implementation </a:t>
            </a:r>
            <a:r>
              <a:rPr lang="en-US" sz="2600" dirty="0">
                <a:latin typeface="+mn-lt"/>
              </a:rPr>
              <a:t>of Stepped care  or for others an EAP model of services that are problem focused, time limited and based on measured outcomes</a:t>
            </a:r>
          </a:p>
          <a:p>
            <a:pPr lvl="1"/>
            <a:r>
              <a:rPr lang="en-US" sz="2600" dirty="0" smtClean="0">
                <a:latin typeface="+mn-lt"/>
              </a:rPr>
              <a:t>Collaboration with FQHC’s and PCP’s</a:t>
            </a:r>
          </a:p>
          <a:p>
            <a:pPr lvl="2"/>
            <a:r>
              <a:rPr lang="en-US" sz="2600" dirty="0" smtClean="0">
                <a:latin typeface="+mn-lt"/>
              </a:rPr>
              <a:t>Standardized </a:t>
            </a:r>
            <a:r>
              <a:rPr lang="en-US" sz="2600" dirty="0">
                <a:latin typeface="+mn-lt"/>
              </a:rPr>
              <a:t>screenings</a:t>
            </a:r>
          </a:p>
          <a:p>
            <a:pPr lvl="2"/>
            <a:r>
              <a:rPr lang="en-US" sz="2600" dirty="0">
                <a:latin typeface="+mn-lt"/>
              </a:rPr>
              <a:t>Use of MH appointments to assess for missed medical care</a:t>
            </a:r>
          </a:p>
          <a:p>
            <a:pPr lvl="1"/>
            <a:r>
              <a:rPr lang="en-US" sz="2600" dirty="0">
                <a:latin typeface="+mn-lt"/>
              </a:rPr>
              <a:t>2-1-1 service information to BH Crisis system</a:t>
            </a:r>
          </a:p>
          <a:p>
            <a:pPr lvl="1"/>
            <a:r>
              <a:rPr lang="en-US" sz="2600" dirty="0">
                <a:latin typeface="+mn-lt"/>
              </a:rPr>
              <a:t>Collaboration with community safety net systems (Salvation Army, Boys/Girls Clubs, </a:t>
            </a:r>
            <a:r>
              <a:rPr lang="en-US" sz="2600" dirty="0" smtClean="0">
                <a:latin typeface="+mn-lt"/>
              </a:rPr>
              <a:t>Red Cross, Food </a:t>
            </a:r>
            <a:r>
              <a:rPr lang="en-US" sz="2600" dirty="0">
                <a:latin typeface="+mn-lt"/>
              </a:rPr>
              <a:t>Banks, Financial Systems)</a:t>
            </a:r>
          </a:p>
          <a:p>
            <a:pPr lvl="1"/>
            <a:r>
              <a:rPr lang="en-US" sz="2600" dirty="0">
                <a:latin typeface="+mn-lt"/>
              </a:rPr>
              <a:t>Extending outreach for additional delivery of Psychological First Aid or </a:t>
            </a:r>
            <a:r>
              <a:rPr lang="en-US" sz="2600" dirty="0" smtClean="0">
                <a:latin typeface="+mn-lt"/>
              </a:rPr>
              <a:t>outreach*</a:t>
            </a:r>
            <a:endParaRPr lang="en-US" sz="2600" dirty="0">
              <a:latin typeface="+mn-lt"/>
            </a:endParaRPr>
          </a:p>
          <a:p>
            <a:pPr lvl="1"/>
            <a:r>
              <a:rPr lang="en-US" sz="2600" dirty="0" smtClean="0">
                <a:latin typeface="+mn-lt"/>
              </a:rPr>
              <a:t>Culturally </a:t>
            </a:r>
            <a:r>
              <a:rPr lang="en-US" sz="2600" dirty="0">
                <a:latin typeface="+mn-lt"/>
              </a:rPr>
              <a:t>adapted mental health services </a:t>
            </a:r>
            <a:r>
              <a:rPr lang="en-US" sz="2600" dirty="0" smtClean="0">
                <a:latin typeface="+mn-lt"/>
              </a:rPr>
              <a:t>that address the inequitable </a:t>
            </a:r>
            <a:r>
              <a:rPr lang="en-US" sz="2600" dirty="0">
                <a:latin typeface="+mn-lt"/>
              </a:rPr>
              <a:t>distribution of </a:t>
            </a:r>
            <a:r>
              <a:rPr lang="en-US" sz="2600" dirty="0" smtClean="0">
                <a:latin typeface="+mn-lt"/>
              </a:rPr>
              <a:t>services</a:t>
            </a:r>
            <a:endParaRPr lang="en-US" sz="2600" dirty="0">
              <a:latin typeface="+mn-lt"/>
            </a:endParaRPr>
          </a:p>
          <a:p>
            <a:pPr lvl="1"/>
            <a:r>
              <a:rPr lang="en-US" sz="2600" dirty="0">
                <a:latin typeface="+mn-lt"/>
              </a:rPr>
              <a:t>Family education around </a:t>
            </a:r>
            <a:r>
              <a:rPr lang="en-US" sz="2600" dirty="0" smtClean="0">
                <a:latin typeface="+mn-lt"/>
              </a:rPr>
              <a:t>Maximize </a:t>
            </a:r>
            <a:r>
              <a:rPr lang="en-US" sz="2600" dirty="0">
                <a:latin typeface="+mn-lt"/>
              </a:rPr>
              <a:t>awareness of existing  telephone supports and life lifelines (such as national </a:t>
            </a:r>
            <a:r>
              <a:rPr lang="en-US" sz="2600" dirty="0">
                <a:latin typeface="+mn-lt"/>
                <a:hlinkClick r:id="rId2"/>
              </a:rPr>
              <a:t>Disaster Distress Helpline</a:t>
            </a:r>
            <a:r>
              <a:rPr lang="en-US" sz="2600" dirty="0">
                <a:latin typeface="+mn-lt"/>
              </a:rPr>
              <a:t>).</a:t>
            </a:r>
          </a:p>
          <a:p>
            <a:pPr lvl="1"/>
            <a:endParaRPr lang="en-US" dirty="0">
              <a:solidFill>
                <a:srgbClr val="000000"/>
              </a:solidFill>
            </a:endParaRPr>
          </a:p>
        </p:txBody>
      </p:sp>
      <p:sp>
        <p:nvSpPr>
          <p:cNvPr id="5" name="Rectangle 4"/>
          <p:cNvSpPr/>
          <p:nvPr/>
        </p:nvSpPr>
        <p:spPr>
          <a:xfrm>
            <a:off x="7519314" y="6427763"/>
            <a:ext cx="3660106" cy="276999"/>
          </a:xfrm>
          <a:prstGeom prst="rect">
            <a:avLst/>
          </a:prstGeom>
        </p:spPr>
        <p:txBody>
          <a:bodyPr wrap="none">
            <a:spAutoFit/>
          </a:bodyPr>
          <a:lstStyle/>
          <a:p>
            <a:pPr lvl="2" algn="r"/>
            <a:r>
              <a:rPr lang="en-US" sz="1200" dirty="0"/>
              <a:t>*doi:10.1001/jamainternmed.2020.1562</a:t>
            </a:r>
            <a:endParaRPr lang="en-US" sz="1200" dirty="0"/>
          </a:p>
        </p:txBody>
      </p:sp>
      <p:sp>
        <p:nvSpPr>
          <p:cNvPr id="6" name="Rectangle 5"/>
          <p:cNvSpPr/>
          <p:nvPr/>
        </p:nvSpPr>
        <p:spPr>
          <a:xfrm>
            <a:off x="1325880" y="6335429"/>
            <a:ext cx="6096000" cy="461665"/>
          </a:xfrm>
          <a:prstGeom prst="rect">
            <a:avLst/>
          </a:prstGeom>
        </p:spPr>
        <p:txBody>
          <a:bodyPr>
            <a:spAutoFit/>
          </a:bodyPr>
          <a:lstStyle/>
          <a:p>
            <a:r>
              <a:rPr lang="en-US" sz="800" dirty="0">
                <a:latin typeface="Calibri" panose="020F0502020204030204" pitchFamily="34" charset="0"/>
                <a:cs typeface="Calibri" panose="020F0502020204030204" pitchFamily="34" charset="0"/>
              </a:rPr>
              <a:t>°</a:t>
            </a:r>
            <a:r>
              <a:rPr lang="en-US" sz="800" dirty="0"/>
              <a:t>Cohen GH, </a:t>
            </a:r>
            <a:r>
              <a:rPr lang="en-US" sz="800" dirty="0" err="1"/>
              <a:t>Tamrakar</a:t>
            </a:r>
            <a:r>
              <a:rPr lang="en-US" sz="800" dirty="0"/>
              <a:t> S, Lowe S, et al, Comparison of simulated treatment and cost-effectiveness of a stepped care case-finding intervention vs usual care for posttraumatic stress disorder after a natural disaster. </a:t>
            </a:r>
            <a:r>
              <a:rPr lang="en-US" sz="800" i="1" dirty="0"/>
              <a:t>JAMA Psychiatry</a:t>
            </a:r>
            <a:r>
              <a:rPr lang="en-US" sz="800" dirty="0"/>
              <a:t>. 2017;74(12):1251-1258. doi:10.1001/</a:t>
            </a:r>
            <a:r>
              <a:rPr lang="en-US" sz="800" dirty="0" err="1"/>
              <a:t>jamapsychiatry</a:t>
            </a:r>
            <a:r>
              <a:rPr lang="en-US" sz="800" dirty="0"/>
              <a:t>. 2017.3037</a:t>
            </a:r>
            <a:endParaRPr lang="en-US" sz="800" dirty="0"/>
          </a:p>
        </p:txBody>
      </p:sp>
    </p:spTree>
    <p:extLst>
      <p:ext uri="{BB962C8B-B14F-4D97-AF65-F5344CB8AC3E}">
        <p14:creationId xmlns:p14="http://schemas.microsoft.com/office/powerpoint/2010/main" val="116121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1D7C-C074-3D4D-B52D-9A77219D6716}"/>
              </a:ext>
            </a:extLst>
          </p:cNvPr>
          <p:cNvSpPr>
            <a:spLocks noGrp="1"/>
          </p:cNvSpPr>
          <p:nvPr>
            <p:ph type="title"/>
          </p:nvPr>
        </p:nvSpPr>
        <p:spPr/>
        <p:txBody>
          <a:bodyPr/>
          <a:lstStyle/>
          <a:p>
            <a:r>
              <a:rPr lang="en-US" dirty="0"/>
              <a:t>Specific Sectors</a:t>
            </a:r>
          </a:p>
        </p:txBody>
      </p:sp>
      <p:sp>
        <p:nvSpPr>
          <p:cNvPr id="3" name="Content Placeholder 2">
            <a:extLst>
              <a:ext uri="{FF2B5EF4-FFF2-40B4-BE49-F238E27FC236}">
                <a16:creationId xmlns:a16="http://schemas.microsoft.com/office/drawing/2014/main" xmlns="" id="{FC6C40E8-C497-F54F-B256-48F7EBE2CEC9}"/>
              </a:ext>
            </a:extLst>
          </p:cNvPr>
          <p:cNvSpPr>
            <a:spLocks noGrp="1"/>
          </p:cNvSpPr>
          <p:nvPr>
            <p:ph idx="1"/>
          </p:nvPr>
        </p:nvSpPr>
        <p:spPr>
          <a:xfrm>
            <a:off x="6276513" y="1880778"/>
            <a:ext cx="5077285" cy="4843895"/>
          </a:xfrm>
        </p:spPr>
        <p:txBody>
          <a:bodyPr>
            <a:normAutofit/>
          </a:bodyPr>
          <a:lstStyle/>
          <a:p>
            <a:pPr>
              <a:spcBef>
                <a:spcPts val="0"/>
              </a:spcBef>
            </a:pPr>
            <a:r>
              <a:rPr lang="en-US" dirty="0"/>
              <a:t>Address PTSD related issues (ongoing), stigma, anger and family issues. Surveillance</a:t>
            </a:r>
          </a:p>
          <a:p>
            <a:pPr marL="0" indent="0">
              <a:spcBef>
                <a:spcPts val="0"/>
              </a:spcBef>
              <a:buNone/>
            </a:pPr>
            <a:endParaRPr lang="en-US" dirty="0"/>
          </a:p>
          <a:p>
            <a:pPr>
              <a:spcBef>
                <a:spcPts val="0"/>
              </a:spcBef>
            </a:pPr>
            <a:r>
              <a:rPr lang="en-US" dirty="0">
                <a:solidFill>
                  <a:srgbClr val="68BACC"/>
                </a:solidFill>
              </a:rPr>
              <a:t>Proactive Outreach. Gatekeeper model </a:t>
            </a:r>
            <a:r>
              <a:rPr lang="en-US" sz="1050" u="sng" dirty="0">
                <a:solidFill>
                  <a:srgbClr val="68BACC"/>
                </a:solidFill>
              </a:rPr>
              <a:t>(C</a:t>
            </a:r>
            <a:r>
              <a:rPr lang="en-US" sz="1050" u="sng" dirty="0">
                <a:solidFill>
                  <a:srgbClr val="68BACC"/>
                </a:solidFill>
                <a:hlinkClick r:id="rId2" tooltip="Care management journals : Journal of case management ; The journal of long term home health care.">
                  <a:extLst>
                    <a:ext uri="{A12FA001-AC4F-418D-AE19-62706E023703}">
                      <ahyp:hlinkClr xmlns:ahyp="http://schemas.microsoft.com/office/drawing/2018/hyperlinkcolor" xmlns="" val="tx"/>
                    </a:ext>
                  </a:extLst>
                </a:hlinkClick>
              </a:rPr>
              <a:t>are </a:t>
            </a:r>
            <a:r>
              <a:rPr lang="en-US" sz="1050" u="sng" dirty="0" err="1">
                <a:solidFill>
                  <a:srgbClr val="68BACC"/>
                </a:solidFill>
                <a:hlinkClick r:id="rId2" tooltip="Care management journals : Journal of case management ; The journal of long term home health care.">
                  <a:extLst>
                    <a:ext uri="{A12FA001-AC4F-418D-AE19-62706E023703}">
                      <ahyp:hlinkClr xmlns:ahyp="http://schemas.microsoft.com/office/drawing/2018/hyperlinkcolor" xmlns="" val="tx"/>
                    </a:ext>
                  </a:extLst>
                </a:hlinkClick>
              </a:rPr>
              <a:t>Manag</a:t>
            </a:r>
            <a:r>
              <a:rPr lang="en-US" sz="1050" u="sng" dirty="0">
                <a:solidFill>
                  <a:srgbClr val="68BACC"/>
                </a:solidFill>
                <a:hlinkClick r:id="rId2" tooltip="Care management journals : Journal of case management ; The journal of long term home health care.">
                  <a:extLst>
                    <a:ext uri="{A12FA001-AC4F-418D-AE19-62706E023703}">
                      <ahyp:hlinkClr xmlns:ahyp="http://schemas.microsoft.com/office/drawing/2018/hyperlinkcolor" xmlns="" val="tx"/>
                    </a:ext>
                  </a:extLst>
                </a:hlinkClick>
              </a:rPr>
              <a:t> J.</a:t>
            </a:r>
            <a:r>
              <a:rPr lang="en-US" sz="1050" dirty="0">
                <a:solidFill>
                  <a:srgbClr val="68BACC"/>
                </a:solidFill>
              </a:rPr>
              <a:t> 2013;14(1):11-20)</a:t>
            </a:r>
          </a:p>
          <a:p>
            <a:pPr marL="0" indent="0">
              <a:spcBef>
                <a:spcPts val="0"/>
              </a:spcBef>
              <a:buNone/>
            </a:pPr>
            <a:endParaRPr lang="en-US" dirty="0"/>
          </a:p>
          <a:p>
            <a:pPr>
              <a:spcBef>
                <a:spcPts val="0"/>
              </a:spcBef>
            </a:pPr>
            <a:r>
              <a:rPr lang="en-US" dirty="0"/>
              <a:t>Monitoring for long term neuro-psychiatric sequelae of COVID</a:t>
            </a:r>
          </a:p>
          <a:p>
            <a:pPr marL="0" indent="0">
              <a:buNone/>
            </a:pPr>
            <a:endParaRPr lang="en-US" dirty="0"/>
          </a:p>
          <a:p>
            <a:endParaRPr lang="en-US" dirty="0">
              <a:solidFill>
                <a:srgbClr val="000000"/>
              </a:solidFill>
            </a:endParaRPr>
          </a:p>
        </p:txBody>
      </p:sp>
      <p:sp>
        <p:nvSpPr>
          <p:cNvPr id="4" name="Content Placeholder 2">
            <a:extLst>
              <a:ext uri="{FF2B5EF4-FFF2-40B4-BE49-F238E27FC236}">
                <a16:creationId xmlns:a16="http://schemas.microsoft.com/office/drawing/2014/main" xmlns="" id="{601CBEF1-9E58-4AFE-A599-C054C8240CCE}"/>
              </a:ext>
            </a:extLst>
          </p:cNvPr>
          <p:cNvSpPr txBox="1">
            <a:spLocks/>
          </p:cNvSpPr>
          <p:nvPr/>
        </p:nvSpPr>
        <p:spPr>
          <a:xfrm>
            <a:off x="838201" y="1880779"/>
            <a:ext cx="4648200" cy="4843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F6C5C"/>
              </a:buClr>
              <a:buFont typeface="Wingdings" pitchFamily="2" charset="2"/>
              <a:buChar char="§"/>
              <a:defRPr sz="2800" b="0" i="0" kern="1200">
                <a:solidFill>
                  <a:srgbClr val="212528"/>
                </a:solidFill>
                <a:latin typeface="Work Sans Light" pitchFamily="2" charset="77"/>
                <a:ea typeface="+mn-ea"/>
                <a:cs typeface="+mn-cs"/>
              </a:defRPr>
            </a:lvl1pPr>
            <a:lvl2pPr marL="685800" indent="-228600" algn="l" defTabSz="914400" rtl="0" eaLnBrk="1" latinLnBrk="0" hangingPunct="1">
              <a:lnSpc>
                <a:spcPct val="90000"/>
              </a:lnSpc>
              <a:spcBef>
                <a:spcPts val="500"/>
              </a:spcBef>
              <a:buClr>
                <a:srgbClr val="DF6C5C"/>
              </a:buClr>
              <a:buFont typeface="Wingdings" pitchFamily="2" charset="2"/>
              <a:buChar char="§"/>
              <a:defRPr sz="2400" b="0" i="0" kern="1200">
                <a:solidFill>
                  <a:srgbClr val="212528"/>
                </a:solidFill>
                <a:latin typeface="Work Sans Light" pitchFamily="2" charset="77"/>
                <a:ea typeface="+mn-ea"/>
                <a:cs typeface="+mn-cs"/>
              </a:defRPr>
            </a:lvl2pPr>
            <a:lvl3pPr marL="1143000" indent="-228600" algn="l" defTabSz="914400" rtl="0" eaLnBrk="1" latinLnBrk="0" hangingPunct="1">
              <a:lnSpc>
                <a:spcPct val="90000"/>
              </a:lnSpc>
              <a:spcBef>
                <a:spcPts val="500"/>
              </a:spcBef>
              <a:buClr>
                <a:srgbClr val="DF6C5C"/>
              </a:buClr>
              <a:buFont typeface="Wingdings" pitchFamily="2" charset="2"/>
              <a:buChar char="§"/>
              <a:defRPr sz="2000" b="0" i="0" kern="1200">
                <a:solidFill>
                  <a:srgbClr val="212528"/>
                </a:solidFill>
                <a:latin typeface="Work Sans Light" pitchFamily="2" charset="77"/>
                <a:ea typeface="+mn-ea"/>
                <a:cs typeface="+mn-cs"/>
              </a:defRPr>
            </a:lvl3pPr>
            <a:lvl4pPr marL="1600200" indent="-228600" algn="l" defTabSz="914400" rtl="0" eaLnBrk="1" latinLnBrk="0" hangingPunct="1">
              <a:lnSpc>
                <a:spcPct val="90000"/>
              </a:lnSpc>
              <a:spcBef>
                <a:spcPts val="500"/>
              </a:spcBef>
              <a:buClr>
                <a:srgbClr val="DF6C5C"/>
              </a:buClr>
              <a:buFont typeface="Wingdings" pitchFamily="2" charset="2"/>
              <a:buChar char="§"/>
              <a:defRPr sz="1800" b="0" i="0" kern="1200">
                <a:solidFill>
                  <a:srgbClr val="212528"/>
                </a:solidFill>
                <a:latin typeface="Work Sans Light" pitchFamily="2" charset="77"/>
                <a:ea typeface="+mn-ea"/>
                <a:cs typeface="+mn-cs"/>
              </a:defRPr>
            </a:lvl4pPr>
            <a:lvl5pPr marL="2057400" indent="-228600" algn="l" defTabSz="914400" rtl="0" eaLnBrk="1" latinLnBrk="0" hangingPunct="1">
              <a:lnSpc>
                <a:spcPct val="90000"/>
              </a:lnSpc>
              <a:spcBef>
                <a:spcPts val="500"/>
              </a:spcBef>
              <a:buClr>
                <a:srgbClr val="DF6C5C"/>
              </a:buClr>
              <a:buFont typeface="Wingdings" pitchFamily="2" charset="2"/>
              <a:buChar char="§"/>
              <a:defRPr sz="1800" b="0" i="0" kern="1200">
                <a:solidFill>
                  <a:srgbClr val="212528"/>
                </a:solidFill>
                <a:latin typeface="Work San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Healthcare workers/First Responders</a:t>
            </a:r>
          </a:p>
          <a:p>
            <a:pPr marL="0" indent="0">
              <a:spcBef>
                <a:spcPts val="0"/>
              </a:spcBef>
              <a:buNone/>
            </a:pPr>
            <a:endParaRPr lang="en-US" dirty="0"/>
          </a:p>
          <a:p>
            <a:pPr marL="0" indent="0">
              <a:spcBef>
                <a:spcPts val="0"/>
              </a:spcBef>
              <a:buNone/>
            </a:pPr>
            <a:endParaRPr lang="en-US" dirty="0"/>
          </a:p>
          <a:p>
            <a:pPr>
              <a:spcBef>
                <a:spcPts val="0"/>
              </a:spcBef>
            </a:pPr>
            <a:r>
              <a:rPr lang="en-US" dirty="0">
                <a:solidFill>
                  <a:srgbClr val="68BACC"/>
                </a:solidFill>
              </a:rPr>
              <a:t>Elderly</a:t>
            </a:r>
          </a:p>
          <a:p>
            <a:pPr marL="0" indent="0">
              <a:spcBef>
                <a:spcPts val="0"/>
              </a:spcBef>
              <a:buNone/>
            </a:pPr>
            <a:endParaRPr lang="en-US" dirty="0"/>
          </a:p>
          <a:p>
            <a:pPr marL="0" indent="0">
              <a:spcBef>
                <a:spcPts val="0"/>
              </a:spcBef>
              <a:buNone/>
            </a:pPr>
            <a:endParaRPr lang="en-US" dirty="0"/>
          </a:p>
          <a:p>
            <a:pPr>
              <a:spcBef>
                <a:spcPts val="0"/>
              </a:spcBef>
            </a:pPr>
            <a:r>
              <a:rPr lang="en-US" dirty="0"/>
              <a:t>COVID recovering persons</a:t>
            </a:r>
          </a:p>
          <a:p>
            <a:pPr marL="0" indent="0">
              <a:buFont typeface="Wingdings" pitchFamily="2" charset="2"/>
              <a:buNone/>
            </a:pPr>
            <a:endParaRPr lang="en-US" dirty="0"/>
          </a:p>
          <a:p>
            <a:endParaRPr lang="en-US" dirty="0">
              <a:solidFill>
                <a:srgbClr val="000000"/>
              </a:solidFill>
            </a:endParaRPr>
          </a:p>
        </p:txBody>
      </p:sp>
    </p:spTree>
    <p:extLst>
      <p:ext uri="{BB962C8B-B14F-4D97-AF65-F5344CB8AC3E}">
        <p14:creationId xmlns:p14="http://schemas.microsoft.com/office/powerpoint/2010/main" val="81361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1D7C-C074-3D4D-B52D-9A77219D6716}"/>
              </a:ext>
            </a:extLst>
          </p:cNvPr>
          <p:cNvSpPr>
            <a:spLocks noGrp="1"/>
          </p:cNvSpPr>
          <p:nvPr>
            <p:ph type="title"/>
          </p:nvPr>
        </p:nvSpPr>
        <p:spPr/>
        <p:txBody>
          <a:bodyPr/>
          <a:lstStyle/>
          <a:p>
            <a:r>
              <a:rPr lang="en-US" dirty="0"/>
              <a:t>What We Don’t Know</a:t>
            </a:r>
          </a:p>
        </p:txBody>
      </p:sp>
      <p:sp>
        <p:nvSpPr>
          <p:cNvPr id="3" name="Content Placeholder 2">
            <a:extLst>
              <a:ext uri="{FF2B5EF4-FFF2-40B4-BE49-F238E27FC236}">
                <a16:creationId xmlns:a16="http://schemas.microsoft.com/office/drawing/2014/main" xmlns="" id="{FC6C40E8-C497-F54F-B256-48F7EBE2CEC9}"/>
              </a:ext>
            </a:extLst>
          </p:cNvPr>
          <p:cNvSpPr>
            <a:spLocks noGrp="1"/>
          </p:cNvSpPr>
          <p:nvPr>
            <p:ph idx="1"/>
          </p:nvPr>
        </p:nvSpPr>
        <p:spPr>
          <a:xfrm>
            <a:off x="838200" y="2032986"/>
            <a:ext cx="10515600" cy="3968319"/>
          </a:xfrm>
        </p:spPr>
        <p:txBody>
          <a:bodyPr>
            <a:normAutofit fontScale="92500" lnSpcReduction="10000"/>
          </a:bodyPr>
          <a:lstStyle/>
          <a:p>
            <a:r>
              <a:rPr lang="en-US" dirty="0"/>
              <a:t>Recurrences of COVID-19 </a:t>
            </a:r>
          </a:p>
          <a:p>
            <a:r>
              <a:rPr lang="en-US" dirty="0"/>
              <a:t>Impact of vaccines – hopes and disappointments</a:t>
            </a:r>
          </a:p>
          <a:p>
            <a:r>
              <a:rPr lang="en-US" dirty="0"/>
              <a:t>Long term impact due to Social/healthcare inequities </a:t>
            </a:r>
          </a:p>
          <a:p>
            <a:r>
              <a:rPr lang="en-US" dirty="0" smtClean="0"/>
              <a:t>Worsening impact </a:t>
            </a:r>
            <a:r>
              <a:rPr lang="en-US" dirty="0"/>
              <a:t>of limited Economic recovery or slow down</a:t>
            </a:r>
          </a:p>
          <a:p>
            <a:r>
              <a:rPr lang="en-US" dirty="0"/>
              <a:t>Lack of Housing stability </a:t>
            </a:r>
          </a:p>
          <a:p>
            <a:r>
              <a:rPr lang="en-US" dirty="0"/>
              <a:t>Long terms impact on healthcare delivery system (especially in rural settings)</a:t>
            </a:r>
          </a:p>
          <a:p>
            <a:r>
              <a:rPr lang="en-US" dirty="0"/>
              <a:t>Long term impact of misinformation</a:t>
            </a:r>
          </a:p>
          <a:p>
            <a:r>
              <a:rPr lang="en-US" dirty="0" smtClean="0"/>
              <a:t>And….  How accurate are any projections?</a:t>
            </a:r>
            <a:endParaRPr lang="en-US" dirty="0"/>
          </a:p>
          <a:p>
            <a:endParaRPr lang="en-US" dirty="0"/>
          </a:p>
          <a:p>
            <a:endParaRPr lang="en-US" dirty="0">
              <a:solidFill>
                <a:srgbClr val="000000"/>
              </a:solidFill>
            </a:endParaRPr>
          </a:p>
        </p:txBody>
      </p:sp>
    </p:spTree>
    <p:extLst>
      <p:ext uri="{BB962C8B-B14F-4D97-AF65-F5344CB8AC3E}">
        <p14:creationId xmlns:p14="http://schemas.microsoft.com/office/powerpoint/2010/main" val="200068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838200" y="1882066"/>
            <a:ext cx="10515600" cy="4793942"/>
          </a:xfrm>
        </p:spPr>
        <p:txBody>
          <a:bodyPr>
            <a:normAutofit/>
          </a:bodyPr>
          <a:lstStyle/>
          <a:p>
            <a:pPr marL="0" indent="0">
              <a:buNone/>
            </a:pPr>
            <a:r>
              <a:rPr lang="en-US" dirty="0" smtClean="0"/>
              <a:t>“We </a:t>
            </a:r>
            <a:r>
              <a:rPr lang="en-US" dirty="0"/>
              <a:t>do have, I think, some time to ramp up and be ready. I would recommend, too, that we really look at primary care strategies, because if we don't expand detection and treatment more to primary care with partnerships with psychiatry—using things like collaborative care—we're just not going to have the bandwidth to be </a:t>
            </a:r>
            <a:r>
              <a:rPr lang="en-US" dirty="0" smtClean="0"/>
              <a:t>available”.																	</a:t>
            </a:r>
            <a:r>
              <a:rPr lang="en-US" sz="2000" dirty="0" smtClean="0"/>
              <a:t>Andrew Keller, PhD</a:t>
            </a:r>
            <a:r>
              <a:rPr lang="en-US" sz="2000" dirty="0"/>
              <a:t> </a:t>
            </a:r>
            <a:endParaRPr lang="en-US" sz="2000" dirty="0" smtClean="0"/>
          </a:p>
          <a:p>
            <a:pPr marL="0" indent="0">
              <a:buNone/>
            </a:pPr>
            <a:endParaRPr lang="en-US" dirty="0" smtClean="0"/>
          </a:p>
          <a:p>
            <a:pPr marL="0" indent="0">
              <a:buNone/>
            </a:pPr>
            <a:r>
              <a:rPr lang="en-US" dirty="0" smtClean="0"/>
              <a:t>We </a:t>
            </a:r>
            <a:r>
              <a:rPr lang="en-US" dirty="0"/>
              <a:t>need to think about how we can grow and be stronger from this event. We need to be thinking about post-traumatic </a:t>
            </a:r>
            <a:r>
              <a:rPr lang="en-US" dirty="0" smtClean="0"/>
              <a:t>growth.</a:t>
            </a:r>
          </a:p>
          <a:p>
            <a:pPr marL="0" indent="0">
              <a:buNone/>
            </a:pPr>
            <a:r>
              <a:rPr lang="en-US" dirty="0"/>
              <a:t>						</a:t>
            </a:r>
            <a:r>
              <a:rPr lang="en-US" sz="1900" dirty="0" smtClean="0"/>
              <a:t>Andrew </a:t>
            </a:r>
            <a:r>
              <a:rPr lang="en-US" sz="1900" dirty="0"/>
              <a:t>Penn, RN, MS, NP, CNS, APRN-BC</a:t>
            </a:r>
            <a:r>
              <a:rPr lang="en-US" sz="1900" dirty="0"/>
              <a:t> </a:t>
            </a:r>
            <a:endParaRPr lang="en-US" dirty="0"/>
          </a:p>
        </p:txBody>
      </p:sp>
    </p:spTree>
    <p:extLst>
      <p:ext uri="{BB962C8B-B14F-4D97-AF65-F5344CB8AC3E}">
        <p14:creationId xmlns:p14="http://schemas.microsoft.com/office/powerpoint/2010/main" val="82210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1D7C-C074-3D4D-B52D-9A77219D6716}"/>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xmlns="" id="{FC6C40E8-C497-F54F-B256-48F7EBE2CEC9}"/>
              </a:ext>
            </a:extLst>
          </p:cNvPr>
          <p:cNvSpPr>
            <a:spLocks noGrp="1"/>
          </p:cNvSpPr>
          <p:nvPr>
            <p:ph idx="1"/>
          </p:nvPr>
        </p:nvSpPr>
        <p:spPr>
          <a:xfrm>
            <a:off x="838200" y="2328531"/>
            <a:ext cx="10515600" cy="3522567"/>
          </a:xfrm>
        </p:spPr>
        <p:txBody>
          <a:bodyPr>
            <a:normAutofit/>
          </a:bodyPr>
          <a:lstStyle/>
          <a:p>
            <a:r>
              <a:rPr lang="en-US" dirty="0">
                <a:solidFill>
                  <a:srgbClr val="000000"/>
                </a:solidFill>
              </a:rPr>
              <a:t>Look at current models regarding Post-Pandemic Behavioral Health (BH) issues and needs</a:t>
            </a:r>
          </a:p>
          <a:p>
            <a:r>
              <a:rPr lang="en-US" dirty="0">
                <a:solidFill>
                  <a:srgbClr val="000000"/>
                </a:solidFill>
              </a:rPr>
              <a:t>Information from other resources</a:t>
            </a:r>
          </a:p>
          <a:p>
            <a:r>
              <a:rPr lang="en-US" dirty="0">
                <a:solidFill>
                  <a:srgbClr val="000000"/>
                </a:solidFill>
              </a:rPr>
              <a:t>Person specific concepts</a:t>
            </a:r>
          </a:p>
          <a:p>
            <a:pPr marL="0" indent="0">
              <a:buNone/>
            </a:pPr>
            <a:endParaRPr lang="en-US" dirty="0">
              <a:solidFill>
                <a:srgbClr val="000000"/>
              </a:solidFill>
            </a:endParaRPr>
          </a:p>
        </p:txBody>
      </p:sp>
    </p:spTree>
    <p:extLst>
      <p:ext uri="{BB962C8B-B14F-4D97-AF65-F5344CB8AC3E}">
        <p14:creationId xmlns:p14="http://schemas.microsoft.com/office/powerpoint/2010/main" val="187444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1D7C-C074-3D4D-B52D-9A77219D6716}"/>
              </a:ext>
            </a:extLst>
          </p:cNvPr>
          <p:cNvSpPr>
            <a:spLocks noGrp="1"/>
          </p:cNvSpPr>
          <p:nvPr>
            <p:ph type="title"/>
          </p:nvPr>
        </p:nvSpPr>
        <p:spPr/>
        <p:txBody>
          <a:bodyPr/>
          <a:lstStyle/>
          <a:p>
            <a:r>
              <a:rPr lang="en-US" dirty="0"/>
              <a:t>Reactions &amp; Behavioral Health Symptoms in Disasters: SAMHSA</a:t>
            </a:r>
          </a:p>
        </p:txBody>
      </p:sp>
      <p:pic>
        <p:nvPicPr>
          <p:cNvPr id="4" name="Content Placeholder 3">
            <a:extLst>
              <a:ext uri="{FF2B5EF4-FFF2-40B4-BE49-F238E27FC236}">
                <a16:creationId xmlns:a16="http://schemas.microsoft.com/office/drawing/2014/main" xmlns="" id="{0188F560-BC42-407C-A959-E0A92944D80D}"/>
              </a:ext>
            </a:extLst>
          </p:cNvPr>
          <p:cNvPicPr>
            <a:picLocks noGrp="1" noChangeAspect="1"/>
          </p:cNvPicPr>
          <p:nvPr>
            <p:ph idx="1"/>
          </p:nvPr>
        </p:nvPicPr>
        <p:blipFill>
          <a:blip r:embed="rId2"/>
          <a:stretch>
            <a:fillRect/>
          </a:stretch>
        </p:blipFill>
        <p:spPr>
          <a:xfrm>
            <a:off x="1715976" y="1828106"/>
            <a:ext cx="8760047" cy="4843463"/>
          </a:xfrm>
          <a:prstGeom prst="rect">
            <a:avLst/>
          </a:prstGeom>
        </p:spPr>
      </p:pic>
    </p:spTree>
    <p:extLst>
      <p:ext uri="{BB962C8B-B14F-4D97-AF65-F5344CB8AC3E}">
        <p14:creationId xmlns:p14="http://schemas.microsoft.com/office/powerpoint/2010/main" val="63466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1D7C-C074-3D4D-B52D-9A77219D6716}"/>
              </a:ext>
            </a:extLst>
          </p:cNvPr>
          <p:cNvSpPr>
            <a:spLocks noGrp="1"/>
          </p:cNvSpPr>
          <p:nvPr>
            <p:ph type="title"/>
          </p:nvPr>
        </p:nvSpPr>
        <p:spPr/>
        <p:txBody>
          <a:bodyPr/>
          <a:lstStyle/>
          <a:p>
            <a:r>
              <a:rPr lang="en-US" dirty="0"/>
              <a:t>Forecasted Behavioral Health symptoms from COVID-19 Over Time</a:t>
            </a:r>
          </a:p>
        </p:txBody>
      </p:sp>
      <p:pic>
        <p:nvPicPr>
          <p:cNvPr id="5" name="Picture 4">
            <a:extLst>
              <a:ext uri="{FF2B5EF4-FFF2-40B4-BE49-F238E27FC236}">
                <a16:creationId xmlns:a16="http://schemas.microsoft.com/office/drawing/2014/main" xmlns="" id="{7D1B4936-DA90-4B61-A1C3-957636E9F3C9}"/>
              </a:ext>
            </a:extLst>
          </p:cNvPr>
          <p:cNvPicPr>
            <a:picLocks noChangeAspect="1"/>
          </p:cNvPicPr>
          <p:nvPr/>
        </p:nvPicPr>
        <p:blipFill rotWithShape="1">
          <a:blip r:embed="rId2"/>
          <a:srcRect t="4595"/>
          <a:stretch/>
        </p:blipFill>
        <p:spPr>
          <a:xfrm>
            <a:off x="838200" y="1890942"/>
            <a:ext cx="9067098" cy="4833888"/>
          </a:xfrm>
          <a:prstGeom prst="rect">
            <a:avLst/>
          </a:prstGeom>
        </p:spPr>
      </p:pic>
    </p:spTree>
    <p:extLst>
      <p:ext uri="{BB962C8B-B14F-4D97-AF65-F5344CB8AC3E}">
        <p14:creationId xmlns:p14="http://schemas.microsoft.com/office/powerpoint/2010/main" val="256375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1D7C-C074-3D4D-B52D-9A77219D6716}"/>
              </a:ext>
            </a:extLst>
          </p:cNvPr>
          <p:cNvSpPr>
            <a:spLocks noGrp="1"/>
          </p:cNvSpPr>
          <p:nvPr>
            <p:ph type="title"/>
          </p:nvPr>
        </p:nvSpPr>
        <p:spPr/>
        <p:txBody>
          <a:bodyPr/>
          <a:lstStyle/>
          <a:p>
            <a:r>
              <a:rPr lang="en-US" dirty="0" smtClean="0"/>
              <a:t>Other Influences</a:t>
            </a:r>
            <a:endParaRPr lang="en-US" dirty="0"/>
          </a:p>
        </p:txBody>
      </p:sp>
      <p:sp>
        <p:nvSpPr>
          <p:cNvPr id="3" name="Content Placeholder 2">
            <a:extLst>
              <a:ext uri="{FF2B5EF4-FFF2-40B4-BE49-F238E27FC236}">
                <a16:creationId xmlns:a16="http://schemas.microsoft.com/office/drawing/2014/main" xmlns="" id="{FC6C40E8-C497-F54F-B256-48F7EBE2CEC9}"/>
              </a:ext>
            </a:extLst>
          </p:cNvPr>
          <p:cNvSpPr>
            <a:spLocks noGrp="1"/>
          </p:cNvSpPr>
          <p:nvPr>
            <p:ph idx="1"/>
          </p:nvPr>
        </p:nvSpPr>
        <p:spPr>
          <a:xfrm>
            <a:off x="838200" y="1771095"/>
            <a:ext cx="10515600" cy="5086905"/>
          </a:xfrm>
        </p:spPr>
        <p:txBody>
          <a:bodyPr>
            <a:normAutofit fontScale="92500" lnSpcReduction="10000"/>
          </a:bodyPr>
          <a:lstStyle/>
          <a:p>
            <a:r>
              <a:rPr lang="en-US" dirty="0" smtClean="0"/>
              <a:t>Stress </a:t>
            </a:r>
            <a:r>
              <a:rPr lang="en-US" dirty="0"/>
              <a:t>levels of SARS survivors remained persistently elevated and higher than those of community control subjects 1 year after the SARS outbreak</a:t>
            </a:r>
            <a:r>
              <a:rPr lang="en-US" dirty="0"/>
              <a:t>. </a:t>
            </a:r>
            <a:r>
              <a:rPr lang="en-US" dirty="0" smtClean="0"/>
              <a:t> </a:t>
            </a:r>
            <a:r>
              <a:rPr lang="en-US" sz="2200" dirty="0" smtClean="0"/>
              <a:t>(multiple SARS studies) </a:t>
            </a:r>
            <a:endParaRPr lang="en-US" dirty="0"/>
          </a:p>
          <a:p>
            <a:r>
              <a:rPr lang="en-US" dirty="0" smtClean="0"/>
              <a:t>Although </a:t>
            </a:r>
            <a:r>
              <a:rPr lang="en-US" dirty="0"/>
              <a:t>many individuals experiencing psychological distress or psychiatric disorder </a:t>
            </a:r>
            <a:r>
              <a:rPr lang="en-US" dirty="0" smtClean="0"/>
              <a:t>they may </a:t>
            </a:r>
            <a:r>
              <a:rPr lang="en-US" dirty="0"/>
              <a:t>not seek formal help for their </a:t>
            </a:r>
            <a:r>
              <a:rPr lang="en-US" dirty="0" smtClean="0"/>
              <a:t>symptoms</a:t>
            </a:r>
            <a:r>
              <a:rPr lang="en-US" dirty="0" smtClean="0"/>
              <a:t>.  </a:t>
            </a:r>
            <a:r>
              <a:rPr lang="en-US" sz="2200" dirty="0"/>
              <a:t>BJP (2018</a:t>
            </a:r>
            <a:r>
              <a:rPr lang="en-US" sz="2200" dirty="0" smtClean="0"/>
              <a:t>)</a:t>
            </a:r>
            <a:endParaRPr lang="en-US" dirty="0"/>
          </a:p>
          <a:p>
            <a:r>
              <a:rPr lang="en-US" dirty="0" smtClean="0"/>
              <a:t>Large </a:t>
            </a:r>
            <a:r>
              <a:rPr lang="en-US" dirty="0"/>
              <a:t>scale disasters “are almost always accompanied by increases in depression, posttraumatic stress disorder (PTSD), substance use disorder, a broad range of other mental and behavioral disorders, domestic violence, and child abuse</a:t>
            </a:r>
            <a:r>
              <a:rPr lang="en-US" dirty="0" smtClean="0"/>
              <a:t>.” </a:t>
            </a:r>
            <a:r>
              <a:rPr lang="en-US" sz="1900" dirty="0" smtClean="0"/>
              <a:t>JAMA Internal (2020) </a:t>
            </a:r>
          </a:p>
          <a:p>
            <a:r>
              <a:rPr lang="en-US" dirty="0"/>
              <a:t>Preliminary prevalence and mortality estimates in multiple geographic areas, </a:t>
            </a:r>
            <a:r>
              <a:rPr lang="en-US" dirty="0" smtClean="0"/>
              <a:t>show </a:t>
            </a:r>
            <a:r>
              <a:rPr lang="en-US" dirty="0"/>
              <a:t>a consistent pattern of racial/ethnic differences</a:t>
            </a:r>
            <a:r>
              <a:rPr lang="en-US" dirty="0" smtClean="0"/>
              <a:t>. </a:t>
            </a:r>
            <a:r>
              <a:rPr lang="en-US" sz="1900" dirty="0"/>
              <a:t>JAMA Internal </a:t>
            </a:r>
            <a:r>
              <a:rPr lang="en-US" sz="1900" dirty="0" smtClean="0"/>
              <a:t>(May 2020</a:t>
            </a:r>
            <a:r>
              <a:rPr lang="en-US" sz="1900" dirty="0"/>
              <a:t>)</a:t>
            </a:r>
            <a:r>
              <a:rPr lang="en-US" sz="1900" dirty="0" smtClean="0"/>
              <a:t> </a:t>
            </a:r>
            <a:endParaRPr lang="en-US" sz="1900" dirty="0"/>
          </a:p>
        </p:txBody>
      </p:sp>
    </p:spTree>
    <p:extLst>
      <p:ext uri="{BB962C8B-B14F-4D97-AF65-F5344CB8AC3E}">
        <p14:creationId xmlns:p14="http://schemas.microsoft.com/office/powerpoint/2010/main" val="23206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1D7C-C074-3D4D-B52D-9A77219D6716}"/>
              </a:ext>
            </a:extLst>
          </p:cNvPr>
          <p:cNvSpPr>
            <a:spLocks noGrp="1"/>
          </p:cNvSpPr>
          <p:nvPr>
            <p:ph type="title"/>
          </p:nvPr>
        </p:nvSpPr>
        <p:spPr/>
        <p:txBody>
          <a:bodyPr/>
          <a:lstStyle/>
          <a:p>
            <a:r>
              <a:rPr lang="en-US" dirty="0" smtClean="0"/>
              <a:t>Other Influences</a:t>
            </a:r>
            <a:endParaRPr lang="en-US" dirty="0"/>
          </a:p>
        </p:txBody>
      </p:sp>
      <p:sp>
        <p:nvSpPr>
          <p:cNvPr id="3" name="Content Placeholder 2">
            <a:extLst>
              <a:ext uri="{FF2B5EF4-FFF2-40B4-BE49-F238E27FC236}">
                <a16:creationId xmlns:a16="http://schemas.microsoft.com/office/drawing/2014/main" xmlns="" id="{FC6C40E8-C497-F54F-B256-48F7EBE2CEC9}"/>
              </a:ext>
            </a:extLst>
          </p:cNvPr>
          <p:cNvSpPr>
            <a:spLocks noGrp="1"/>
          </p:cNvSpPr>
          <p:nvPr>
            <p:ph idx="1"/>
          </p:nvPr>
        </p:nvSpPr>
        <p:spPr>
          <a:xfrm>
            <a:off x="838200" y="2057401"/>
            <a:ext cx="10515600" cy="4435474"/>
          </a:xfrm>
        </p:spPr>
        <p:txBody>
          <a:bodyPr>
            <a:normAutofit/>
          </a:bodyPr>
          <a:lstStyle/>
          <a:p>
            <a:r>
              <a:rPr lang="en-US" dirty="0" smtClean="0"/>
              <a:t>Issues </a:t>
            </a:r>
            <a:r>
              <a:rPr lang="en-US" dirty="0"/>
              <a:t>with STIGMA - Participants in several studies reported that others were treating them differently: avoiding them, withdrawing social invitations, treating them with fear and suspicion, and making critical comments</a:t>
            </a:r>
            <a:r>
              <a:rPr lang="en-US" dirty="0"/>
              <a:t>.</a:t>
            </a:r>
            <a:r>
              <a:rPr lang="en-US" sz="2000" dirty="0"/>
              <a:t> Lancet (2020</a:t>
            </a:r>
            <a:r>
              <a:rPr lang="en-US" sz="2000" dirty="0" smtClean="0"/>
              <a:t>)</a:t>
            </a:r>
            <a:r>
              <a:rPr lang="en-US" dirty="0" smtClean="0"/>
              <a:t> </a:t>
            </a:r>
            <a:endParaRPr lang="en-US" dirty="0"/>
          </a:p>
          <a:p>
            <a:r>
              <a:rPr lang="en-US" dirty="0" smtClean="0"/>
              <a:t>Routine </a:t>
            </a:r>
            <a:r>
              <a:rPr lang="en-US" dirty="0"/>
              <a:t>medical care is deferred:</a:t>
            </a:r>
          </a:p>
          <a:p>
            <a:pPr lvl="1"/>
            <a:r>
              <a:rPr lang="en-US" dirty="0"/>
              <a:t>There has been on average a 60% decrease from pre-pandemic levels in eight hospitals in the three regions that were assessed.</a:t>
            </a:r>
          </a:p>
          <a:p>
            <a:pPr lvl="1"/>
            <a:r>
              <a:rPr lang="en-US" dirty="0"/>
              <a:t>Urgent cancer referrals have dropped by an average of 76% compared to pre-pandemic levels in the three regions.</a:t>
            </a:r>
          </a:p>
          <a:p>
            <a:pPr lvl="1"/>
            <a:r>
              <a:rPr lang="en-US" dirty="0"/>
              <a:t>MMR down 40% and </a:t>
            </a:r>
            <a:r>
              <a:rPr lang="en-US" dirty="0" err="1"/>
              <a:t>DipT</a:t>
            </a:r>
            <a:r>
              <a:rPr lang="en-US" dirty="0"/>
              <a:t> down 22% from Feb to April</a:t>
            </a:r>
            <a:r>
              <a:rPr lang="en-US" dirty="0">
                <a:solidFill>
                  <a:srgbClr val="000000"/>
                </a:solidFill>
              </a:rPr>
              <a:t>.</a:t>
            </a:r>
          </a:p>
          <a:p>
            <a:pPr lvl="1"/>
            <a:r>
              <a:rPr lang="en-US" dirty="0">
                <a:solidFill>
                  <a:srgbClr val="000000"/>
                </a:solidFill>
              </a:rPr>
              <a:t>Routine Cancer screenings are down over 50% </a:t>
            </a:r>
            <a:endParaRPr lang="en-US" dirty="0"/>
          </a:p>
        </p:txBody>
      </p:sp>
      <p:sp>
        <p:nvSpPr>
          <p:cNvPr id="4" name="TextBox 3">
            <a:extLst>
              <a:ext uri="{FF2B5EF4-FFF2-40B4-BE49-F238E27FC236}">
                <a16:creationId xmlns:a16="http://schemas.microsoft.com/office/drawing/2014/main" xmlns="" id="{2D710CA2-69DF-49EC-9969-75D27901A817}"/>
              </a:ext>
            </a:extLst>
          </p:cNvPr>
          <p:cNvSpPr txBox="1"/>
          <p:nvPr/>
        </p:nvSpPr>
        <p:spPr>
          <a:xfrm>
            <a:off x="866193" y="1238354"/>
            <a:ext cx="2754086" cy="461665"/>
          </a:xfrm>
          <a:prstGeom prst="rect">
            <a:avLst/>
          </a:prstGeom>
          <a:noFill/>
        </p:spPr>
        <p:txBody>
          <a:bodyPr wrap="square" rtlCol="0">
            <a:spAutoFit/>
          </a:bodyPr>
          <a:lstStyle/>
          <a:p>
            <a:r>
              <a:rPr lang="en-US" sz="2400" dirty="0">
                <a:solidFill>
                  <a:schemeClr val="tx1">
                    <a:lumMod val="65000"/>
                    <a:lumOff val="35000"/>
                  </a:schemeClr>
                </a:solidFill>
                <a:latin typeface="Work Sans" panose="00000500000000000000" pitchFamily="2" charset="0"/>
              </a:rPr>
              <a:t>(Continued)</a:t>
            </a:r>
          </a:p>
        </p:txBody>
      </p:sp>
    </p:spTree>
    <p:extLst>
      <p:ext uri="{BB962C8B-B14F-4D97-AF65-F5344CB8AC3E}">
        <p14:creationId xmlns:p14="http://schemas.microsoft.com/office/powerpoint/2010/main" val="87158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50755" y="510982"/>
            <a:ext cx="10343624" cy="576648"/>
          </a:xfrm>
          <a:prstGeom prst="rect">
            <a:avLst/>
          </a:prstGeom>
        </p:spPr>
      </p:pic>
      <p:sp>
        <p:nvSpPr>
          <p:cNvPr id="2" name="Title 1"/>
          <p:cNvSpPr>
            <a:spLocks noGrp="1"/>
          </p:cNvSpPr>
          <p:nvPr>
            <p:ph type="title"/>
          </p:nvPr>
        </p:nvSpPr>
        <p:spPr/>
        <p:txBody>
          <a:bodyPr/>
          <a:lstStyle/>
          <a:p>
            <a:r>
              <a:rPr lang="en-US" dirty="0" smtClean="0"/>
              <a:t>.</a:t>
            </a:r>
            <a:endParaRPr lang="en-US" dirty="0"/>
          </a:p>
        </p:txBody>
      </p:sp>
      <p:pic>
        <p:nvPicPr>
          <p:cNvPr id="7" name="Content Placeholder 6"/>
          <p:cNvPicPr>
            <a:picLocks noGrp="1" noChangeAspect="1"/>
          </p:cNvPicPr>
          <p:nvPr>
            <p:ph idx="1"/>
          </p:nvPr>
        </p:nvPicPr>
        <p:blipFill>
          <a:blip r:embed="rId3"/>
          <a:stretch>
            <a:fillRect/>
          </a:stretch>
        </p:blipFill>
        <p:spPr>
          <a:xfrm>
            <a:off x="2247995" y="2023972"/>
            <a:ext cx="7138661" cy="3883025"/>
          </a:xfrm>
          <a:prstGeom prst="rect">
            <a:avLst/>
          </a:prstGeom>
        </p:spPr>
      </p:pic>
      <p:sp>
        <p:nvSpPr>
          <p:cNvPr id="8" name="Rectangle 7"/>
          <p:cNvSpPr/>
          <p:nvPr/>
        </p:nvSpPr>
        <p:spPr>
          <a:xfrm>
            <a:off x="7873056" y="6161706"/>
            <a:ext cx="3377912" cy="369332"/>
          </a:xfrm>
          <a:prstGeom prst="rect">
            <a:avLst/>
          </a:prstGeom>
        </p:spPr>
        <p:txBody>
          <a:bodyPr wrap="none">
            <a:spAutoFit/>
          </a:bodyPr>
          <a:lstStyle/>
          <a:p>
            <a:r>
              <a:rPr lang="en-US" dirty="0">
                <a:solidFill>
                  <a:srgbClr val="0060AB"/>
                </a:solidFill>
                <a:latin typeface="Myriad Pro"/>
              </a:rPr>
              <a:t>MMWR / May 8, 2020 / Vol. 69 </a:t>
            </a:r>
            <a:endParaRPr lang="en-US" dirty="0"/>
          </a:p>
        </p:txBody>
      </p:sp>
    </p:spTree>
    <p:extLst>
      <p:ext uri="{BB962C8B-B14F-4D97-AF65-F5344CB8AC3E}">
        <p14:creationId xmlns:p14="http://schemas.microsoft.com/office/powerpoint/2010/main" val="74380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9" y="365125"/>
            <a:ext cx="11608525" cy="1325563"/>
          </a:xfrm>
        </p:spPr>
        <p:txBody>
          <a:bodyPr>
            <a:normAutofit fontScale="90000"/>
          </a:bodyPr>
          <a:lstStyle/>
          <a:p>
            <a:r>
              <a:rPr lang="en-US" sz="4000" dirty="0"/>
              <a:t>Impact of Behavioral Health from the </a:t>
            </a:r>
            <a:r>
              <a:rPr lang="en-US" sz="4000" dirty="0" smtClean="0"/>
              <a:t>Economic </a:t>
            </a:r>
            <a:r>
              <a:rPr lang="en-US" sz="4000" dirty="0"/>
              <a:t>Changes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Conclusions based on certain study populations and events  </a:t>
            </a:r>
            <a:r>
              <a:rPr lang="en-US" dirty="0" smtClean="0"/>
              <a:t>(SARS, </a:t>
            </a:r>
            <a:r>
              <a:rPr lang="en-US" dirty="0"/>
              <a:t>Katrina, 9/11) might not be generalizable to the wider public or present time</a:t>
            </a:r>
            <a:r>
              <a:rPr lang="en-US" dirty="0" smtClean="0"/>
              <a:t>.  However, there are similarities to the impact from the 2007-2009 economic recession that provide additional “clues”.</a:t>
            </a:r>
            <a:br>
              <a:rPr lang="en-US" dirty="0" smtClean="0"/>
            </a:br>
            <a:endParaRPr lang="en-US" dirty="0" smtClean="0"/>
          </a:p>
          <a:p>
            <a:r>
              <a:rPr lang="en-US" dirty="0"/>
              <a:t>From the Meadows Mental Health Policy Institute in </a:t>
            </a:r>
            <a:r>
              <a:rPr lang="en-US" dirty="0" smtClean="0"/>
              <a:t>Texas which is nationally known for </a:t>
            </a:r>
            <a:r>
              <a:rPr lang="en-US" dirty="0"/>
              <a:t>being a leader in policy toward improving the care of people with mental illness </a:t>
            </a:r>
            <a:endParaRPr lang="en-US" dirty="0" smtClean="0"/>
          </a:p>
          <a:p>
            <a:endParaRPr lang="en-US" dirty="0"/>
          </a:p>
          <a:p>
            <a:endParaRPr lang="en-US" dirty="0"/>
          </a:p>
        </p:txBody>
      </p:sp>
    </p:spTree>
    <p:extLst>
      <p:ext uri="{BB962C8B-B14F-4D97-AF65-F5344CB8AC3E}">
        <p14:creationId xmlns:p14="http://schemas.microsoft.com/office/powerpoint/2010/main" val="167147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t>
            </a:r>
            <a:endParaRPr lang="en-US" dirty="0"/>
          </a:p>
        </p:txBody>
      </p:sp>
      <p:pic>
        <p:nvPicPr>
          <p:cNvPr id="5" name="Content Placeholder 4"/>
          <p:cNvPicPr>
            <a:picLocks noGrp="1" noChangeAspect="1"/>
          </p:cNvPicPr>
          <p:nvPr>
            <p:ph idx="4294967295"/>
          </p:nvPr>
        </p:nvPicPr>
        <p:blipFill>
          <a:blip r:embed="rId2"/>
          <a:stretch>
            <a:fillRect/>
          </a:stretch>
        </p:blipFill>
        <p:spPr>
          <a:xfrm>
            <a:off x="2752077" y="1228726"/>
            <a:ext cx="6483350" cy="4171950"/>
          </a:xfrm>
          <a:prstGeom prst="rect">
            <a:avLst/>
          </a:prstGeom>
        </p:spPr>
      </p:pic>
      <p:sp>
        <p:nvSpPr>
          <p:cNvPr id="6" name="Rectangle 5"/>
          <p:cNvSpPr/>
          <p:nvPr/>
        </p:nvSpPr>
        <p:spPr>
          <a:xfrm>
            <a:off x="571129" y="5400676"/>
            <a:ext cx="10541007" cy="923330"/>
          </a:xfrm>
          <a:prstGeom prst="rect">
            <a:avLst/>
          </a:prstGeom>
        </p:spPr>
        <p:txBody>
          <a:bodyPr wrap="square">
            <a:spAutoFit/>
          </a:bodyPr>
          <a:lstStyle/>
          <a:p>
            <a:r>
              <a:rPr lang="en-US" dirty="0" smtClean="0"/>
              <a:t>About </a:t>
            </a:r>
            <a:r>
              <a:rPr lang="en-US" dirty="0"/>
              <a:t>just under 1000 people being lost for every 1% increase in unemployment; </a:t>
            </a:r>
            <a:r>
              <a:rPr lang="en-US" dirty="0" smtClean="0"/>
              <a:t>780 </a:t>
            </a:r>
            <a:r>
              <a:rPr lang="en-US" dirty="0"/>
              <a:t>is the </a:t>
            </a:r>
            <a:r>
              <a:rPr lang="en-US" dirty="0" smtClean="0"/>
              <a:t>number that was </a:t>
            </a:r>
            <a:r>
              <a:rPr lang="en-US" dirty="0"/>
              <a:t>projected</a:t>
            </a:r>
            <a:r>
              <a:rPr lang="en-US" dirty="0" smtClean="0"/>
              <a:t>.</a:t>
            </a:r>
            <a:r>
              <a:rPr lang="en-US" dirty="0"/>
              <a:t> </a:t>
            </a:r>
            <a:r>
              <a:rPr lang="en-US" dirty="0" smtClean="0"/>
              <a:t>				</a:t>
            </a:r>
            <a:r>
              <a:rPr lang="en-US" sz="1100" dirty="0" smtClean="0"/>
              <a:t>Medscape, Stephen </a:t>
            </a:r>
            <a:r>
              <a:rPr lang="en-US" sz="1100" dirty="0"/>
              <a:t>M. </a:t>
            </a:r>
            <a:r>
              <a:rPr lang="en-US" sz="1100" dirty="0" err="1"/>
              <a:t>Strakowski</a:t>
            </a:r>
            <a:r>
              <a:rPr lang="en-US" sz="1100" dirty="0"/>
              <a:t>, MD; Nassir </a:t>
            </a:r>
            <a:r>
              <a:rPr lang="en-US" sz="1100" dirty="0" err="1"/>
              <a:t>Ghaemi</a:t>
            </a:r>
            <a:r>
              <a:rPr lang="en-US" sz="1100" dirty="0"/>
              <a:t>, MD, MPH; Andy Keller, </a:t>
            </a:r>
            <a:r>
              <a:rPr lang="en-US" sz="1100" dirty="0" smtClean="0"/>
              <a:t>PhD May</a:t>
            </a:r>
            <a:r>
              <a:rPr lang="en-US" sz="1100" dirty="0"/>
              <a:t> 08, 2020</a:t>
            </a:r>
          </a:p>
          <a:p>
            <a:endParaRPr lang="en-US" dirty="0"/>
          </a:p>
        </p:txBody>
      </p:sp>
    </p:spTree>
    <p:extLst>
      <p:ext uri="{BB962C8B-B14F-4D97-AF65-F5344CB8AC3E}">
        <p14:creationId xmlns:p14="http://schemas.microsoft.com/office/powerpoint/2010/main" val="412935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2554</TotalTime>
  <Words>942</Words>
  <Application>Microsoft Office PowerPoint</Application>
  <PresentationFormat>Widescreen</PresentationFormat>
  <Paragraphs>104</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Domine</vt:lpstr>
      <vt:lpstr>Myriad Pro</vt:lpstr>
      <vt:lpstr>proxima_nova_rgregular</vt:lpstr>
      <vt:lpstr>Vivaldi</vt:lpstr>
      <vt:lpstr>Wingdings</vt:lpstr>
      <vt:lpstr>Work Sans</vt:lpstr>
      <vt:lpstr>Work Sans Light</vt:lpstr>
      <vt:lpstr>Work Sans Medium</vt:lpstr>
      <vt:lpstr>Office Theme</vt:lpstr>
      <vt:lpstr>Post COVID-19 Planning Prepared for North Sound BH-ASO</vt:lpstr>
      <vt:lpstr>Purpose</vt:lpstr>
      <vt:lpstr>Reactions &amp; Behavioral Health Symptoms in Disasters: SAMHSA</vt:lpstr>
      <vt:lpstr>Forecasted Behavioral Health symptoms from COVID-19 Over Time</vt:lpstr>
      <vt:lpstr>Other Influences</vt:lpstr>
      <vt:lpstr>Other Influences</vt:lpstr>
      <vt:lpstr>.</vt:lpstr>
      <vt:lpstr>Impact of Behavioral Health from the Economic Changes </vt:lpstr>
      <vt:lpstr>.</vt:lpstr>
      <vt:lpstr>PowerPoint Presentation</vt:lpstr>
      <vt:lpstr>Considerations</vt:lpstr>
      <vt:lpstr>    Those we Know       Those we Don’t Know Yet</vt:lpstr>
      <vt:lpstr>Opportunities to Consider </vt:lpstr>
      <vt:lpstr>Specific Sectors</vt:lpstr>
      <vt:lpstr>What We Don’t Know</vt:lpstr>
      <vt:lpstr>Final thoughts…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Glenn Lippman</cp:lastModifiedBy>
  <cp:revision>100</cp:revision>
  <dcterms:created xsi:type="dcterms:W3CDTF">2019-06-13T12:03:02Z</dcterms:created>
  <dcterms:modified xsi:type="dcterms:W3CDTF">2020-05-14T19:10:20Z</dcterms:modified>
</cp:coreProperties>
</file>